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65" r:id="rId3"/>
    <p:sldId id="266" r:id="rId4"/>
    <p:sldId id="267" r:id="rId5"/>
    <p:sldId id="268" r:id="rId6"/>
    <p:sldId id="262" r:id="rId7"/>
    <p:sldId id="257" r:id="rId8"/>
    <p:sldId id="269" r:id="rId9"/>
    <p:sldId id="282" r:id="rId10"/>
    <p:sldId id="271" r:id="rId11"/>
    <p:sldId id="270" r:id="rId12"/>
    <p:sldId id="272" r:id="rId13"/>
    <p:sldId id="259" r:id="rId14"/>
    <p:sldId id="274" r:id="rId15"/>
    <p:sldId id="276" r:id="rId16"/>
    <p:sldId id="289" r:id="rId17"/>
    <p:sldId id="277" r:id="rId18"/>
    <p:sldId id="279" r:id="rId19"/>
    <p:sldId id="278" r:id="rId20"/>
    <p:sldId id="288" r:id="rId21"/>
    <p:sldId id="281" r:id="rId22"/>
    <p:sldId id="286" r:id="rId23"/>
    <p:sldId id="283" r:id="rId24"/>
    <p:sldId id="284" r:id="rId25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67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C6B4A9-1611-4792-9094-5F34BCA07E0B}" type="datetimeFigureOut">
              <a:rPr lang="en-US" dirty="0"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33C77-0158-454C-844F-B7AB9BD7DAD4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712588-04B1-427B-82EE-E8DB90309F08}" type="datetimeFigureOut">
              <a:rPr lang="en-US" dirty="0"/>
              <a:t>7/21/2023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9F0C5-380F-41C2-899A-BAC0F0927E16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54C80-263E-416B-A8E0-580EDEADCBDC}" type="datetimeFigureOut">
              <a:rPr lang="en-US" dirty="0"/>
              <a:t>7/21/2023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9954A3-9DFD-4C44-94BA-B95130A3BA1C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5" r:id="rId4"/>
    <p:sldLayoutId id="2147483653" r:id="rId5"/>
    <p:sldLayoutId id="2147483654" r:id="rId6"/>
    <p:sldLayoutId id="2147483655" r:id="rId7"/>
    <p:sldLayoutId id="214748366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67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3.jp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8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992" y="1204547"/>
            <a:ext cx="9107216" cy="3322902"/>
          </a:xfrm>
        </p:spPr>
        <p:txBody>
          <a:bodyPr>
            <a:normAutofit/>
          </a:bodyPr>
          <a:lstStyle/>
          <a:p>
            <a:pPr algn="l"/>
            <a:r>
              <a:rPr lang="en-US" sz="5400" dirty="0" err="1">
                <a:latin typeface="Arial Black" panose="020B0A04020102020204" pitchFamily="34" charset="0"/>
              </a:rPr>
              <a:t>Introducción</a:t>
            </a:r>
            <a:r>
              <a:rPr lang="en-US" sz="5400" dirty="0">
                <a:latin typeface="Arial Black" panose="020B0A04020102020204" pitchFamily="34" charset="0"/>
              </a:rPr>
              <a:t> 1,4ZAP </a:t>
            </a:r>
          </a:p>
        </p:txBody>
      </p:sp>
      <p:sp>
        <p:nvSpPr>
          <p:cNvPr id="3" name="Subtitle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19419" cy="1574414"/>
          </a:xfrm>
        </p:spPr>
        <p:txBody>
          <a:bodyPr>
            <a:normAutofit lnSpcReduction="10000"/>
          </a:bodyPr>
          <a:lstStyle/>
          <a:p>
            <a:endParaRPr lang="en-US" sz="28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Addie Waxman</a:t>
            </a:r>
          </a:p>
          <a:p>
            <a:r>
              <a:rPr lang="en-US" sz="28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Dr. Jim Zalewski</a:t>
            </a:r>
          </a:p>
          <a:p>
            <a:endParaRPr lang="en-US" sz="2800" dirty="0">
              <a:solidFill>
                <a:schemeClr val="accent2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4822238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6290" y="672353"/>
            <a:ext cx="7587186" cy="564776"/>
          </a:xfrm>
        </p:spPr>
        <p:txBody>
          <a:bodyPr>
            <a:normAutofit fontScale="90000"/>
          </a:bodyPr>
          <a:lstStyle/>
          <a:p>
            <a:r>
              <a:rPr lang="es-ES" sz="3200" dirty="0">
                <a:latin typeface="Arial Black" panose="020B0A04020102020204" pitchFamily="34" charset="0"/>
              </a:rPr>
              <a:t>Investigación de nuevos productos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21606" y="1637780"/>
            <a:ext cx="7956555" cy="1231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latin typeface="Arial Black" panose="020B0A04020102020204" pitchFamily="34" charset="0"/>
              </a:rPr>
              <a:t>Nebulización de productos químicos solamente</a:t>
            </a:r>
            <a:r>
              <a:rPr lang="en-US" sz="2800" dirty="0">
                <a:latin typeface="Arial Black" panose="020B0A04020102020204" pitchFamily="34" charset="0"/>
              </a:rPr>
              <a:t>– sin </a:t>
            </a:r>
            <a:r>
              <a:rPr lang="en-US" sz="2800" dirty="0" err="1">
                <a:latin typeface="Arial Black" panose="020B0A04020102020204" pitchFamily="34" charset="0"/>
              </a:rPr>
              <a:t>capilaridad</a:t>
            </a:r>
            <a:endParaRPr lang="en-US" sz="2800" dirty="0">
              <a:latin typeface="Arial Black" panose="020B0A04020102020204" pitchFamily="34" charset="0"/>
            </a:endParaRPr>
          </a:p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723" y="2577859"/>
            <a:ext cx="5037470" cy="39178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991" y="2576266"/>
            <a:ext cx="5225898" cy="3919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826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0421" y="583718"/>
            <a:ext cx="9411419" cy="1320800"/>
          </a:xfrm>
        </p:spPr>
        <p:txBody>
          <a:bodyPr>
            <a:normAutofit/>
          </a:bodyPr>
          <a:lstStyle/>
          <a:p>
            <a:r>
              <a:rPr lang="en-US" sz="3200" dirty="0" err="1">
                <a:latin typeface="Arial Black" panose="020B0A04020102020204" pitchFamily="34" charset="0"/>
              </a:rPr>
              <a:t>Investigación</a:t>
            </a:r>
            <a:r>
              <a:rPr lang="en-US" sz="3200" dirty="0">
                <a:latin typeface="Arial Black" panose="020B0A04020102020204" pitchFamily="34" charset="0"/>
              </a:rPr>
              <a:t> de </a:t>
            </a:r>
            <a:r>
              <a:rPr lang="en-US" sz="3200" dirty="0" err="1">
                <a:latin typeface="Arial Black" panose="020B0A04020102020204" pitchFamily="34" charset="0"/>
              </a:rPr>
              <a:t>nuevos</a:t>
            </a:r>
            <a:r>
              <a:rPr lang="en-US" sz="3200" dirty="0">
                <a:latin typeface="Arial Black" panose="020B0A04020102020204" pitchFamily="34" charset="0"/>
              </a:rPr>
              <a:t> </a:t>
            </a:r>
            <a:r>
              <a:rPr lang="en-US" sz="3200" dirty="0" err="1">
                <a:latin typeface="Arial Black" panose="020B0A04020102020204" pitchFamily="34" charset="0"/>
              </a:rPr>
              <a:t>productos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521900" y="1401653"/>
            <a:ext cx="106277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Arial Black" panose="020B0A04020102020204" pitchFamily="34" charset="0"/>
              </a:rPr>
              <a:t>Pruebas en variedades de piel delgada y gruesa</a:t>
            </a:r>
            <a:endParaRPr lang="en-US" sz="2400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5306" y="2104604"/>
            <a:ext cx="4028536" cy="30214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8150" y="2263491"/>
            <a:ext cx="4028536" cy="302140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3942272" y="4278133"/>
            <a:ext cx="3572934" cy="2679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635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1987" y="738377"/>
            <a:ext cx="3369817" cy="1034351"/>
          </a:xfrm>
        </p:spPr>
        <p:txBody>
          <a:bodyPr>
            <a:noAutofit/>
          </a:bodyPr>
          <a:lstStyle/>
          <a:p>
            <a:r>
              <a:rPr lang="en-US" sz="3200" dirty="0" err="1">
                <a:latin typeface="Arial Black" panose="020B0A04020102020204" pitchFamily="34" charset="0"/>
              </a:rPr>
              <a:t>Estudios</a:t>
            </a:r>
            <a:r>
              <a:rPr lang="en-US" sz="3200" dirty="0">
                <a:latin typeface="Arial Black" panose="020B0A04020102020204" pitchFamily="34" charset="0"/>
              </a:rPr>
              <a:t> </a:t>
            </a:r>
            <a:r>
              <a:rPr lang="en-US" sz="3200" dirty="0" err="1">
                <a:latin typeface="Arial Black" panose="020B0A04020102020204" pitchFamily="34" charset="0"/>
              </a:rPr>
              <a:t>en</a:t>
            </a:r>
            <a:r>
              <a:rPr lang="en-US" sz="3200" dirty="0">
                <a:latin typeface="Arial Black" panose="020B0A04020102020204" pitchFamily="34" charset="0"/>
              </a:rPr>
              <a:t> </a:t>
            </a:r>
            <a:r>
              <a:rPr lang="en-US" sz="3200" dirty="0" err="1">
                <a:latin typeface="Arial Black" panose="020B0A04020102020204" pitchFamily="34" charset="0"/>
              </a:rPr>
              <a:t>contenedores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20962" y="1953276"/>
            <a:ext cx="4320214" cy="3131997"/>
          </a:xfrm>
        </p:spPr>
        <p:txBody>
          <a:bodyPr>
            <a:normAutofit fontScale="92500"/>
          </a:bodyPr>
          <a:lstStyle/>
          <a:p>
            <a:r>
              <a:rPr lang="en-US" sz="2800" dirty="0" err="1">
                <a:latin typeface="Arial Black" panose="020B0A04020102020204" pitchFamily="34" charset="0"/>
              </a:rPr>
              <a:t>Cajas</a:t>
            </a:r>
            <a:r>
              <a:rPr lang="en-US" sz="2800" dirty="0">
                <a:latin typeface="Arial Black" panose="020B0A04020102020204" pitchFamily="34" charset="0"/>
              </a:rPr>
              <a:t> (2000lb)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3 Portales de </a:t>
            </a:r>
            <a:r>
              <a:rPr lang="en-US" sz="2800" dirty="0" err="1">
                <a:latin typeface="Arial Black" panose="020B0A04020102020204" pitchFamily="34" charset="0"/>
              </a:rPr>
              <a:t>muestra</a:t>
            </a:r>
            <a:r>
              <a:rPr lang="en-US" sz="2800" dirty="0">
                <a:latin typeface="Arial Black" panose="020B0A04020102020204" pitchFamily="34" charset="0"/>
              </a:rPr>
              <a:t>.</a:t>
            </a:r>
          </a:p>
          <a:p>
            <a:r>
              <a:rPr lang="en-US" sz="2800" dirty="0" err="1">
                <a:latin typeface="Arial Black" panose="020B0A04020102020204" pitchFamily="34" charset="0"/>
              </a:rPr>
              <a:t>Seguimiento</a:t>
            </a:r>
            <a:r>
              <a:rPr lang="en-US" sz="2800" dirty="0">
                <a:latin typeface="Arial Black" panose="020B0A04020102020204" pitchFamily="34" charset="0"/>
              </a:rPr>
              <a:t> del </a:t>
            </a:r>
            <a:r>
              <a:rPr lang="en-US" sz="2800" dirty="0" err="1">
                <a:latin typeface="Arial Black" panose="020B0A04020102020204" pitchFamily="34" charset="0"/>
              </a:rPr>
              <a:t>nivel</a:t>
            </a:r>
            <a:r>
              <a:rPr lang="en-US" sz="2800" dirty="0"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latin typeface="Arial Black" panose="020B0A04020102020204" pitchFamily="34" charset="0"/>
              </a:rPr>
              <a:t>químico</a:t>
            </a:r>
            <a:r>
              <a:rPr lang="en-US" sz="2800" dirty="0">
                <a:latin typeface="Arial Black" panose="020B0A04020102020204" pitchFamily="34" charset="0"/>
              </a:rPr>
              <a:t>.</a:t>
            </a:r>
          </a:p>
          <a:p>
            <a:r>
              <a:rPr lang="es-ES" sz="2800" dirty="0">
                <a:latin typeface="Arial Black" panose="020B0A04020102020204" pitchFamily="34" charset="0"/>
              </a:rPr>
              <a:t>Evaluar el nivel de quemadura.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006" y="405442"/>
            <a:ext cx="7483805" cy="60384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69137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1540" y="284672"/>
            <a:ext cx="9032462" cy="1645728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Porcentaje</a:t>
            </a:r>
            <a:r>
              <a:rPr lang="en-US" dirty="0">
                <a:solidFill>
                  <a:schemeClr val="accent2"/>
                </a:solidFill>
                <a:latin typeface="Arial Black" panose="020B0A04020102020204" pitchFamily="34" charset="0"/>
              </a:rPr>
              <a:t> de </a:t>
            </a:r>
            <a:r>
              <a:rPr lang="en-US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quemaduras</a:t>
            </a:r>
            <a:r>
              <a:rPr lang="en-US" dirty="0">
                <a:solidFill>
                  <a:schemeClr val="accent2"/>
                </a:solidFill>
                <a:latin typeface="Arial Black" panose="020B0A04020102020204" pitchFamily="34" charset="0"/>
              </a:rPr>
              <a:t> de 1,4ZAP </a:t>
            </a:r>
            <a:br>
              <a:rPr lang="en-US" dirty="0">
                <a:solidFill>
                  <a:schemeClr val="accent2"/>
                </a:solidFill>
                <a:latin typeface="Arial Black" panose="020B0A04020102020204" pitchFamily="34" charset="0"/>
              </a:rPr>
            </a:br>
            <a:r>
              <a:rPr lang="en-US" dirty="0">
                <a:solidFill>
                  <a:schemeClr val="accent2"/>
                </a:solidFill>
                <a:latin typeface="Arial Black" panose="020B0A04020102020204" pitchFamily="34" charset="0"/>
              </a:rPr>
              <a:t>a 14 días </a:t>
            </a:r>
            <a:r>
              <a:rPr lang="en-US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después</a:t>
            </a:r>
            <a:r>
              <a:rPr lang="en-US" dirty="0">
                <a:solidFill>
                  <a:schemeClr val="accent2"/>
                </a:solidFill>
                <a:latin typeface="Arial Black" panose="020B0A04020102020204" pitchFamily="34" charset="0"/>
              </a:rPr>
              <a:t> del </a:t>
            </a:r>
            <a:r>
              <a:rPr lang="en-US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tratamiento</a:t>
            </a:r>
            <a:br>
              <a:rPr lang="en-US" dirty="0">
                <a:solidFill>
                  <a:schemeClr val="accent2"/>
                </a:solidFill>
                <a:latin typeface="Arial Black" panose="020B0A04020102020204" pitchFamily="34" charset="0"/>
              </a:rPr>
            </a:br>
            <a:r>
              <a:rPr lang="en-US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en</a:t>
            </a:r>
            <a:r>
              <a:rPr lang="en-US" dirty="0">
                <a:solidFill>
                  <a:schemeClr val="accent2"/>
                </a:solidFill>
                <a:latin typeface="Arial Black" panose="020B0A04020102020204" pitchFamily="34" charset="0"/>
              </a:rPr>
              <a:t> </a:t>
            </a:r>
            <a:r>
              <a:rPr lang="en-US" dirty="0" err="1">
                <a:solidFill>
                  <a:schemeClr val="accent2"/>
                </a:solidFill>
                <a:latin typeface="Arial Black" panose="020B0A04020102020204" pitchFamily="34" charset="0"/>
              </a:rPr>
              <a:t>contenadores</a:t>
            </a:r>
            <a:endParaRPr lang="en-US" dirty="0">
              <a:solidFill>
                <a:schemeClr val="accent2"/>
              </a:solidFill>
              <a:latin typeface="Arial Black" panose="020B0A04020102020204" pitchFamily="34" charset="0"/>
            </a:endParaRPr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056310348"/>
              </p:ext>
            </p:extLst>
          </p:nvPr>
        </p:nvGraphicFramePr>
        <p:xfrm>
          <a:off x="1846053" y="2122098"/>
          <a:ext cx="7189091" cy="4287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54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73231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28551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2687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</a:tblGrid>
              <a:tr h="1258615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 Black" panose="020B0A04020102020204" pitchFamily="34" charset="0"/>
                        </a:rPr>
                        <a:t>Tratamiento</a:t>
                      </a:r>
                      <a:endParaRPr lang="en-US" sz="20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err="1">
                          <a:latin typeface="Arial Black" panose="020B0A04020102020204" pitchFamily="34" charset="0"/>
                        </a:rPr>
                        <a:t>Fondo</a:t>
                      </a:r>
                      <a:endParaRPr lang="en-US" sz="2000" dirty="0">
                        <a:latin typeface="Arial Black" panose="020B0A04020102020204" pitchFamily="34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 Black" panose="020B0A04020102020204" pitchFamily="34" charset="0"/>
                        </a:rPr>
                        <a:t>Medio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>
                          <a:latin typeface="Arial Black" panose="020B0A04020102020204" pitchFamily="34" charset="0"/>
                        </a:rPr>
                        <a:t>Superior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78656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60ppm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99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98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6999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80ppm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97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85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80065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100ppm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100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90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>
                          <a:latin typeface="Arial Black" panose="020B0A04020102020204" pitchFamily="34" charset="0"/>
                        </a:rPr>
                        <a:t>90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901793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609600"/>
            <a:ext cx="9504608" cy="1320800"/>
          </a:xfrm>
        </p:spPr>
        <p:txBody>
          <a:bodyPr>
            <a:normAutofit/>
          </a:bodyPr>
          <a:lstStyle/>
          <a:p>
            <a:pPr algn="ctr"/>
            <a:r>
              <a:rPr lang="en-US" dirty="0" err="1">
                <a:latin typeface="Arial Black" panose="020B0A04020102020204" pitchFamily="34" charset="0"/>
              </a:rPr>
              <a:t>Pruebas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comerciales</a:t>
            </a:r>
            <a:r>
              <a:rPr lang="en-US" dirty="0">
                <a:latin typeface="Arial Black" panose="020B0A04020102020204" pitchFamily="34" charset="0"/>
              </a:rPr>
              <a:t> de 1,4ZAP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Verano 2015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98408" y="1930400"/>
            <a:ext cx="1975449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 Black" panose="020B0A04020102020204" pitchFamily="34" charset="0"/>
              </a:rPr>
              <a:t>Estados</a:t>
            </a:r>
            <a:r>
              <a:rPr lang="en-US" sz="2800" dirty="0">
                <a:latin typeface="Arial Black" panose="020B0A04020102020204" pitchFamily="34" charset="0"/>
              </a:rPr>
              <a:t>:</a:t>
            </a:r>
          </a:p>
          <a:p>
            <a:endParaRPr lang="en-US" sz="2800" dirty="0">
              <a:latin typeface="Arial Black" panose="020B0A04020102020204" pitchFamily="34" charset="0"/>
            </a:endParaRPr>
          </a:p>
          <a:p>
            <a:r>
              <a:rPr lang="en-US" sz="2800" dirty="0">
                <a:latin typeface="Arial Black" panose="020B0A04020102020204" pitchFamily="34" charset="0"/>
              </a:rPr>
              <a:t>Arizona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Idaho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Colorado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Maine</a:t>
            </a:r>
          </a:p>
          <a:p>
            <a:r>
              <a:rPr lang="en-US" sz="2800" dirty="0">
                <a:latin typeface="Arial Black" panose="020B0A04020102020204" pitchFamily="34" charset="0"/>
              </a:rPr>
              <a:t>Michigan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2475" y="5572664"/>
            <a:ext cx="798806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32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Un total de 10 lanzamientos de prueba de puesta en marcha</a:t>
            </a:r>
            <a:endParaRPr lang="en-US" sz="32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398143" y="1930400"/>
            <a:ext cx="3510951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 Black" panose="020B0A04020102020204" pitchFamily="34" charset="0"/>
              </a:rPr>
              <a:t>Aplicadores</a:t>
            </a:r>
            <a:r>
              <a:rPr lang="en-US" sz="2800" dirty="0">
                <a:latin typeface="Arial Black" panose="020B0A04020102020204" pitchFamily="34" charset="0"/>
              </a:rPr>
              <a:t> :</a:t>
            </a:r>
          </a:p>
          <a:p>
            <a:endParaRPr lang="en-US" sz="2800" dirty="0">
              <a:latin typeface="Arial Black" panose="020B0A04020102020204" pitchFamily="34" charset="0"/>
            </a:endParaRPr>
          </a:p>
          <a:p>
            <a:r>
              <a:rPr lang="en-US" sz="2000" dirty="0">
                <a:latin typeface="Arial Black" panose="020B0A04020102020204" pitchFamily="34" charset="0"/>
              </a:rPr>
              <a:t>Group Ag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IVI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Midwest PS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MPG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Northern Refrigeration</a:t>
            </a:r>
          </a:p>
          <a:p>
            <a:r>
              <a:rPr lang="en-US" sz="2000" dirty="0">
                <a:latin typeface="Arial Black" panose="020B0A04020102020204" pitchFamily="34" charset="0"/>
              </a:rPr>
              <a:t>Sun Valley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5230" y="2277374"/>
            <a:ext cx="4002656" cy="30019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37461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296882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latin typeface="Arial Black" panose="020B0A04020102020204" pitchFamily="34" charset="0"/>
              </a:rPr>
              <a:t>Lanzamiento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anticipado</a:t>
            </a:r>
            <a:r>
              <a:rPr lang="en-US" dirty="0">
                <a:latin typeface="Arial Black" panose="020B0A04020102020204" pitchFamily="34" charset="0"/>
              </a:rPr>
              <a:t> de 1,4PEEP y 1,4ZAP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Verano 2015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926567" y="1924424"/>
            <a:ext cx="38247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err="1">
                <a:latin typeface="Arial Black" panose="020B0A04020102020204" pitchFamily="34" charset="0"/>
              </a:rPr>
              <a:t>Capacidad</a:t>
            </a:r>
            <a:r>
              <a:rPr lang="en-US" sz="2800" dirty="0">
                <a:latin typeface="Arial Black" panose="020B0A04020102020204" pitchFamily="34" charset="0"/>
              </a:rPr>
              <a:t> (cwt):</a:t>
            </a:r>
            <a:endParaRPr lang="en-US" sz="1100" dirty="0">
              <a:latin typeface="Arial Black" panose="020B0A04020102020204" pitchFamily="34" charset="0"/>
            </a:endParaRPr>
          </a:p>
          <a:p>
            <a:pPr algn="ctr"/>
            <a:r>
              <a:rPr lang="en-US" sz="2800" dirty="0">
                <a:latin typeface="Arial Black" panose="020B0A04020102020204" pitchFamily="34" charset="0"/>
              </a:rPr>
              <a:t>20,000 </a:t>
            </a:r>
          </a:p>
          <a:p>
            <a:pPr algn="ctr"/>
            <a:r>
              <a:rPr lang="en-US" sz="2800" dirty="0">
                <a:latin typeface="Arial Black" panose="020B0A04020102020204" pitchFamily="34" charset="0"/>
              </a:rPr>
              <a:t>35,000</a:t>
            </a:r>
          </a:p>
          <a:p>
            <a:pPr algn="ctr"/>
            <a:r>
              <a:rPr lang="en-US" sz="2800" dirty="0">
                <a:latin typeface="Arial Black" panose="020B0A04020102020204" pitchFamily="34" charset="0"/>
              </a:rPr>
              <a:t>40,000</a:t>
            </a:r>
          </a:p>
          <a:p>
            <a:pPr algn="ctr"/>
            <a:r>
              <a:rPr lang="en-US" sz="2800" dirty="0">
                <a:latin typeface="Arial Black" panose="020B0A04020102020204" pitchFamily="34" charset="0"/>
              </a:rPr>
              <a:t>50,000</a:t>
            </a:r>
          </a:p>
          <a:p>
            <a:pPr algn="ctr"/>
            <a:r>
              <a:rPr lang="en-US" sz="2800" dirty="0">
                <a:latin typeface="Arial Black" panose="020B0A04020102020204" pitchFamily="34" charset="0"/>
              </a:rPr>
              <a:t>60,000</a:t>
            </a:r>
          </a:p>
          <a:p>
            <a:pPr algn="ctr"/>
            <a:r>
              <a:rPr lang="en-US" sz="2800" dirty="0">
                <a:latin typeface="Arial Black" panose="020B0A04020102020204" pitchFamily="34" charset="0"/>
              </a:rPr>
              <a:t>80,000</a:t>
            </a:r>
          </a:p>
          <a:p>
            <a:pPr algn="ctr"/>
            <a:r>
              <a:rPr lang="en-US" sz="2800" dirty="0">
                <a:latin typeface="Arial Black" panose="020B0A04020102020204" pitchFamily="34" charset="0"/>
              </a:rPr>
              <a:t>173,000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999503" y="5527841"/>
            <a:ext cx="815196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8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Un total de 10 lanzamientos de prueba de puesta en marcha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5075485" y="1930400"/>
            <a:ext cx="4407907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 Black" panose="020B0A04020102020204" pitchFamily="34" charset="0"/>
              </a:rPr>
              <a:t>Capacidad</a:t>
            </a:r>
            <a:r>
              <a:rPr lang="en-US" sz="2800" dirty="0">
                <a:latin typeface="Arial Black" panose="020B0A04020102020204" pitchFamily="34" charset="0"/>
              </a:rPr>
              <a:t> (</a:t>
            </a:r>
            <a:r>
              <a:rPr lang="en-US" sz="2800" dirty="0" err="1">
                <a:latin typeface="Arial Black" panose="020B0A04020102020204" pitchFamily="34" charset="0"/>
              </a:rPr>
              <a:t>tonne</a:t>
            </a:r>
            <a:r>
              <a:rPr lang="en-US" sz="2800" dirty="0">
                <a:latin typeface="Arial Black" panose="020B0A04020102020204" pitchFamily="34" charset="0"/>
              </a:rPr>
              <a:t>):</a:t>
            </a:r>
          </a:p>
          <a:p>
            <a:pPr algn="ctr"/>
            <a:r>
              <a:rPr lang="en-US" sz="2800" dirty="0">
                <a:latin typeface="Arial Black" panose="020B0A04020102020204" pitchFamily="34" charset="0"/>
              </a:rPr>
              <a:t>1000</a:t>
            </a:r>
          </a:p>
          <a:p>
            <a:pPr algn="ctr"/>
            <a:r>
              <a:rPr lang="en-US" sz="2800" dirty="0">
                <a:latin typeface="Arial Black" panose="020B0A04020102020204" pitchFamily="34" charset="0"/>
              </a:rPr>
              <a:t>1750</a:t>
            </a:r>
          </a:p>
          <a:p>
            <a:pPr algn="ctr"/>
            <a:r>
              <a:rPr lang="en-US" sz="2800" dirty="0">
                <a:latin typeface="Arial Black" panose="020B0A04020102020204" pitchFamily="34" charset="0"/>
              </a:rPr>
              <a:t>2000</a:t>
            </a:r>
          </a:p>
          <a:p>
            <a:pPr algn="ctr"/>
            <a:r>
              <a:rPr lang="en-US" sz="2800" dirty="0">
                <a:latin typeface="Arial Black" panose="020B0A04020102020204" pitchFamily="34" charset="0"/>
              </a:rPr>
              <a:t>2500</a:t>
            </a:r>
          </a:p>
          <a:p>
            <a:pPr algn="ctr"/>
            <a:r>
              <a:rPr lang="en-US" sz="2800" dirty="0">
                <a:latin typeface="Arial Black" panose="020B0A04020102020204" pitchFamily="34" charset="0"/>
              </a:rPr>
              <a:t>3000</a:t>
            </a:r>
          </a:p>
          <a:p>
            <a:pPr algn="ctr"/>
            <a:r>
              <a:rPr lang="en-US" sz="2800" dirty="0">
                <a:latin typeface="Arial Black" panose="020B0A04020102020204" pitchFamily="34" charset="0"/>
              </a:rPr>
              <a:t>4000</a:t>
            </a:r>
          </a:p>
          <a:p>
            <a:pPr algn="ctr"/>
            <a:r>
              <a:rPr lang="en-US" sz="2800" dirty="0">
                <a:latin typeface="Arial Black" panose="020B0A04020102020204" pitchFamily="34" charset="0"/>
              </a:rPr>
              <a:t>8650</a:t>
            </a:r>
          </a:p>
        </p:txBody>
      </p:sp>
    </p:spTree>
    <p:extLst>
      <p:ext uri="{BB962C8B-B14F-4D97-AF65-F5344CB8AC3E}">
        <p14:creationId xmlns:p14="http://schemas.microsoft.com/office/powerpoint/2010/main" val="118135740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2475" y="321498"/>
            <a:ext cx="8596668" cy="1320800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 err="1">
                <a:latin typeface="Arial Black" panose="020B0A04020102020204" pitchFamily="34" charset="0"/>
              </a:rPr>
              <a:t>Lanzamiento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anticipado</a:t>
            </a:r>
            <a:r>
              <a:rPr lang="en-US" dirty="0">
                <a:latin typeface="Arial Black" panose="020B0A04020102020204" pitchFamily="34" charset="0"/>
              </a:rPr>
              <a:t> de 1,4ZAP</a:t>
            </a: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Verano 2015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12475" y="4976644"/>
            <a:ext cx="656808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  <a:p>
            <a:pPr algn="ctr"/>
            <a:r>
              <a:rPr lang="es-ES" sz="28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Un total de 10 lanzamientos de </a:t>
            </a:r>
          </a:p>
          <a:p>
            <a:pPr algn="ctr"/>
            <a:r>
              <a:rPr lang="es-ES" sz="28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prueba de puesta en marcha</a:t>
            </a:r>
            <a:endParaRPr lang="en-US" sz="28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232998" y="1371600"/>
            <a:ext cx="36576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Arial Black" panose="020B0A04020102020204" pitchFamily="34" charset="0"/>
              </a:rPr>
              <a:t>Variables:</a:t>
            </a:r>
          </a:p>
          <a:p>
            <a:r>
              <a:rPr lang="en-US" sz="2400" dirty="0">
                <a:latin typeface="Arial Black" panose="020B0A04020102020204" pitchFamily="34" charset="0"/>
              </a:rPr>
              <a:t>-Espacio superior</a:t>
            </a:r>
          </a:p>
          <a:p>
            <a:r>
              <a:rPr lang="en-US" sz="2400" dirty="0">
                <a:latin typeface="Arial Black" panose="020B0A04020102020204" pitchFamily="34" charset="0"/>
              </a:rPr>
              <a:t>-</a:t>
            </a:r>
            <a:r>
              <a:rPr lang="en-US" sz="2400" dirty="0" err="1">
                <a:latin typeface="Arial Black" panose="020B0A04020102020204" pitchFamily="34" charset="0"/>
              </a:rPr>
              <a:t>Velocidades</a:t>
            </a:r>
            <a:r>
              <a:rPr lang="en-US" sz="2400" dirty="0">
                <a:latin typeface="Arial Black" panose="020B0A04020102020204" pitchFamily="34" charset="0"/>
              </a:rPr>
              <a:t> del </a:t>
            </a:r>
            <a:r>
              <a:rPr lang="en-US" sz="2400" dirty="0" err="1">
                <a:latin typeface="Arial Black" panose="020B0A04020102020204" pitchFamily="34" charset="0"/>
              </a:rPr>
              <a:t>ventilador</a:t>
            </a:r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dirty="0">
                <a:latin typeface="Arial Black" panose="020B0A04020102020204" pitchFamily="34" charset="0"/>
              </a:rPr>
              <a:t>-Plumas </a:t>
            </a:r>
            <a:r>
              <a:rPr lang="en-US" sz="2400" dirty="0" err="1">
                <a:latin typeface="Arial Black" panose="020B0A04020102020204" pitchFamily="34" charset="0"/>
              </a:rPr>
              <a:t>abiertas</a:t>
            </a:r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dirty="0">
                <a:latin typeface="Arial Black" panose="020B0A04020102020204" pitchFamily="34" charset="0"/>
              </a:rPr>
              <a:t>-Nivel de </a:t>
            </a:r>
            <a:r>
              <a:rPr lang="en-US" sz="2400" dirty="0" err="1">
                <a:latin typeface="Arial Black" panose="020B0A04020102020204" pitchFamily="34" charset="0"/>
              </a:rPr>
              <a:t>brotación</a:t>
            </a:r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dirty="0">
                <a:latin typeface="Arial Black" panose="020B0A04020102020204" pitchFamily="34" charset="0"/>
              </a:rPr>
              <a:t>-Unidad de </a:t>
            </a:r>
            <a:r>
              <a:rPr lang="en-US" sz="2400" dirty="0" err="1">
                <a:latin typeface="Arial Black" panose="020B0A04020102020204" pitchFamily="34" charset="0"/>
              </a:rPr>
              <a:t>almacenamiento</a:t>
            </a:r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dirty="0">
                <a:latin typeface="Arial Black" panose="020B0A04020102020204" pitchFamily="34" charset="0"/>
              </a:rPr>
              <a:t>-Altura de la pila</a:t>
            </a:r>
          </a:p>
          <a:p>
            <a:r>
              <a:rPr lang="en-US" sz="2400" dirty="0">
                <a:latin typeface="Arial Black" panose="020B0A04020102020204" pitchFamily="34" charset="0"/>
              </a:rPr>
              <a:t>-</a:t>
            </a:r>
            <a:r>
              <a:rPr lang="en-US" sz="2400" dirty="0" err="1">
                <a:latin typeface="Arial Black" panose="020B0A04020102020204" pitchFamily="34" charset="0"/>
              </a:rPr>
              <a:t>Edad</a:t>
            </a:r>
            <a:r>
              <a:rPr lang="en-US" sz="2400" dirty="0">
                <a:latin typeface="Arial Black" panose="020B0A04020102020204" pitchFamily="34" charset="0"/>
              </a:rPr>
              <a:t> de la pila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638" y="1371600"/>
            <a:ext cx="3657600" cy="2743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7793" y="4114800"/>
            <a:ext cx="3657600" cy="2743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187" y="1863865"/>
            <a:ext cx="3699560" cy="27746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87367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latin typeface="Arial Black" panose="020B0A04020102020204" pitchFamily="34" charset="0"/>
              </a:rPr>
              <a:t>Quemadura de brotes evidentes en toda la pila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Antes del </a:t>
            </a:r>
            <a:r>
              <a:rPr lang="en-US" dirty="0" err="1">
                <a:latin typeface="Arial Black" panose="020B0A04020102020204" pitchFamily="34" charset="0"/>
              </a:rPr>
              <a:t>tratamiento</a:t>
            </a: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917" y="2874871"/>
            <a:ext cx="2955617" cy="3940823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18649" y="2160983"/>
            <a:ext cx="4986672" cy="576262"/>
          </a:xfrm>
        </p:spPr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Un día </a:t>
            </a:r>
            <a:r>
              <a:rPr lang="en-US" dirty="0" err="1">
                <a:latin typeface="Arial Black" panose="020B0A04020102020204" pitchFamily="34" charset="0"/>
              </a:rPr>
              <a:t>después</a:t>
            </a:r>
            <a:r>
              <a:rPr lang="en-US" dirty="0">
                <a:latin typeface="Arial Black" panose="020B0A04020102020204" pitchFamily="34" charset="0"/>
              </a:rPr>
              <a:t> 60ppm  1,4ZAP</a:t>
            </a: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9496" y="2819598"/>
            <a:ext cx="5328128" cy="3996095"/>
          </a:xfrm>
        </p:spPr>
      </p:pic>
    </p:spTree>
    <p:extLst>
      <p:ext uri="{BB962C8B-B14F-4D97-AF65-F5344CB8AC3E}">
        <p14:creationId xmlns:p14="http://schemas.microsoft.com/office/powerpoint/2010/main" val="288718501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latin typeface="Arial Black" panose="020B0A04020102020204" pitchFamily="34" charset="0"/>
              </a:rPr>
              <a:t>Quemadura de brotes evidentes en toda la pila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Antes del </a:t>
            </a:r>
            <a:r>
              <a:rPr lang="en-US" dirty="0" err="1">
                <a:latin typeface="Arial Black" panose="020B0A04020102020204" pitchFamily="34" charset="0"/>
              </a:rPr>
              <a:t>tratamiento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18 horas </a:t>
            </a:r>
            <a:r>
              <a:rPr lang="en-US" dirty="0" err="1">
                <a:latin typeface="Arial Black" panose="020B0A04020102020204" pitchFamily="34" charset="0"/>
              </a:rPr>
              <a:t>después</a:t>
            </a:r>
            <a:r>
              <a:rPr lang="en-US" dirty="0">
                <a:latin typeface="Arial Black" panose="020B0A04020102020204" pitchFamily="34" charset="0"/>
              </a:rPr>
              <a:t> 60ppm  1,4ZAP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43" y="2819796"/>
            <a:ext cx="4573398" cy="3430048"/>
          </a:xfrm>
        </p:spPr>
      </p:pic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8383" y="2819796"/>
            <a:ext cx="4566967" cy="3425226"/>
          </a:xfrm>
        </p:spPr>
      </p:pic>
    </p:spTree>
    <p:extLst>
      <p:ext uri="{BB962C8B-B14F-4D97-AF65-F5344CB8AC3E}">
        <p14:creationId xmlns:p14="http://schemas.microsoft.com/office/powerpoint/2010/main" val="23242837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latin typeface="Arial Black" panose="020B0A04020102020204" pitchFamily="34" charset="0"/>
              </a:rPr>
              <a:t>Quemadura de brotes evidentes en toda la pila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Antes del </a:t>
            </a:r>
            <a:r>
              <a:rPr lang="en-US" dirty="0" err="1">
                <a:latin typeface="Arial Black" panose="020B0A04020102020204" pitchFamily="34" charset="0"/>
              </a:rPr>
              <a:t>tratamiento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771222" cy="576262"/>
          </a:xfrm>
        </p:spPr>
        <p:txBody>
          <a:bodyPr/>
          <a:lstStyle/>
          <a:p>
            <a:pPr algn="ctr"/>
            <a:r>
              <a:rPr lang="en-US" dirty="0">
                <a:latin typeface="Arial Black" panose="020B0A04020102020204" pitchFamily="34" charset="0"/>
              </a:rPr>
              <a:t>18 horas </a:t>
            </a:r>
            <a:r>
              <a:rPr lang="en-US" dirty="0" err="1">
                <a:latin typeface="Arial Black" panose="020B0A04020102020204" pitchFamily="34" charset="0"/>
              </a:rPr>
              <a:t>después</a:t>
            </a:r>
            <a:r>
              <a:rPr lang="en-US" dirty="0">
                <a:latin typeface="Arial Black" panose="020B0A04020102020204" pitchFamily="34" charset="0"/>
              </a:rPr>
              <a:t> 60ppm  1,4ZAP</a:t>
            </a: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562" y="2819795"/>
            <a:ext cx="4766442" cy="3574831"/>
          </a:xfrm>
        </p:spPr>
      </p:pic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2254" y="2819727"/>
            <a:ext cx="4766531" cy="3574899"/>
          </a:xfrm>
        </p:spPr>
      </p:pic>
    </p:spTree>
    <p:extLst>
      <p:ext uri="{BB962C8B-B14F-4D97-AF65-F5344CB8AC3E}">
        <p14:creationId xmlns:p14="http://schemas.microsoft.com/office/powerpoint/2010/main" val="3260845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457874" cy="665285"/>
          </a:xfrm>
        </p:spPr>
        <p:txBody>
          <a:bodyPr/>
          <a:lstStyle/>
          <a:p>
            <a:pPr algn="ctr"/>
            <a:r>
              <a:rPr lang="en-US" dirty="0" err="1">
                <a:latin typeface="Arial Black" panose="020B0A04020102020204" pitchFamily="34" charset="0"/>
              </a:rPr>
              <a:t>Almacenamiento</a:t>
            </a:r>
            <a:r>
              <a:rPr lang="en-US" dirty="0">
                <a:latin typeface="Arial Black" panose="020B0A04020102020204" pitchFamily="34" charset="0"/>
              </a:rPr>
              <a:t> de Papas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114713" y="1371944"/>
            <a:ext cx="802737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sz="2400" dirty="0">
                <a:latin typeface="Arial Black" panose="020B0A04020102020204" pitchFamily="34" charset="0"/>
              </a:rPr>
              <a:t>Un paso importante en el procesamiento</a:t>
            </a:r>
            <a:endParaRPr lang="en-US" sz="2400" dirty="0">
              <a:latin typeface="Arial Black" panose="020B0A04020102020204" pitchFamily="34" charset="0"/>
            </a:endParaRP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915064" y="6001679"/>
            <a:ext cx="707946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000" dirty="0">
                <a:latin typeface="Arial Black" panose="020B0A04020102020204" pitchFamily="34" charset="0"/>
              </a:rPr>
              <a:t>A menudo se pasa por alto parte del proceso</a:t>
            </a:r>
            <a:endParaRPr lang="en-US" sz="2000" dirty="0">
              <a:latin typeface="Arial Black" panose="020B0A040201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712" y="1839999"/>
            <a:ext cx="6133381" cy="4161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0167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58263" y="277587"/>
            <a:ext cx="86993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70ppm de 1,4ZAP </a:t>
            </a:r>
            <a:r>
              <a:rPr lang="en-US" sz="3200" dirty="0" err="1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en</a:t>
            </a:r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50,000cwt </a:t>
            </a:r>
          </a:p>
          <a:p>
            <a:pPr algn="ctr"/>
            <a:r>
              <a:rPr lang="en-US" sz="3200" dirty="0">
                <a:solidFill>
                  <a:schemeClr val="accent2">
                    <a:lumMod val="75000"/>
                  </a:schemeClr>
                </a:solidFill>
                <a:latin typeface="Arial Black" panose="020B0A04020102020204" pitchFamily="34" charset="0"/>
              </a:rPr>
              <a:t> 2-5-2016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8171" y="1750786"/>
            <a:ext cx="6417129" cy="48128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470140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36" y="334737"/>
            <a:ext cx="9315449" cy="1200149"/>
          </a:xfrm>
        </p:spPr>
        <p:txBody>
          <a:bodyPr>
            <a:normAutofit/>
          </a:bodyPr>
          <a:lstStyle/>
          <a:p>
            <a:pPr algn="ctr"/>
            <a:r>
              <a:rPr lang="en-US" dirty="0" err="1"/>
              <a:t>Análisis</a:t>
            </a:r>
            <a:r>
              <a:rPr lang="en-US" dirty="0"/>
              <a:t> del principio </a:t>
            </a:r>
            <a:r>
              <a:rPr lang="en-US" dirty="0" err="1"/>
              <a:t>activo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431320" y="1796143"/>
            <a:ext cx="9333781" cy="3897291"/>
          </a:xfrm>
        </p:spPr>
        <p:txBody>
          <a:bodyPr>
            <a:noAutofit/>
          </a:bodyPr>
          <a:lstStyle/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tx1"/>
                </a:solidFill>
                <a:latin typeface="Arial Black" panose="020B0A04020102020204" pitchFamily="34" charset="0"/>
              </a:rPr>
              <a:t>Octanol es </a:t>
            </a:r>
            <a:r>
              <a:rPr lang="en-US" sz="320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exento</a:t>
            </a:r>
            <a:r>
              <a:rPr lang="en-US" sz="3200" b="1" dirty="0">
                <a:solidFill>
                  <a:schemeClr val="tx1"/>
                </a:solidFill>
                <a:latin typeface="Arial Black" panose="020B0A04020102020204" pitchFamily="34" charset="0"/>
              </a:rPr>
              <a:t> de </a:t>
            </a:r>
            <a:r>
              <a:rPr lang="en-US" sz="320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requisitos</a:t>
            </a:r>
            <a:r>
              <a:rPr lang="en-US" sz="3200" b="1" dirty="0">
                <a:solidFill>
                  <a:schemeClr val="tx1"/>
                </a:solidFill>
                <a:latin typeface="Arial Black" panose="020B0A04020102020204" pitchFamily="34" charset="0"/>
              </a:rPr>
              <a:t> de </a:t>
            </a:r>
            <a:r>
              <a:rPr lang="en-US" sz="320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tolerancia</a:t>
            </a:r>
            <a:endParaRPr lang="en-US" sz="3200" b="1" dirty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s-ES" sz="3200" b="1" dirty="0">
                <a:solidFill>
                  <a:schemeClr val="tx1"/>
                </a:solidFill>
                <a:latin typeface="Arial Black" panose="020B0A04020102020204" pitchFamily="34" charset="0"/>
              </a:rPr>
              <a:t>Se encuentra naturalmente en la papa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s-ES" sz="3200" b="1" dirty="0">
                <a:solidFill>
                  <a:schemeClr val="tx1"/>
                </a:solidFill>
                <a:latin typeface="Arial Black" panose="020B0A04020102020204" pitchFamily="34" charset="0"/>
              </a:rPr>
              <a:t>Los residuos disminuyen rápidamente con el tiempo</a:t>
            </a:r>
          </a:p>
          <a:p>
            <a:pPr marL="457200" indent="-457200">
              <a:buFont typeface="Wingdings" panose="05000000000000000000" pitchFamily="2" charset="2"/>
              <a:buChar char="v"/>
            </a:pPr>
            <a:r>
              <a:rPr lang="en-US" sz="3200" b="1" dirty="0">
                <a:solidFill>
                  <a:schemeClr val="tx1"/>
                </a:solidFill>
                <a:latin typeface="Arial Black" panose="020B0A04020102020204" pitchFamily="34" charset="0"/>
              </a:rPr>
              <a:t>1,4ZAP es </a:t>
            </a:r>
            <a:r>
              <a:rPr lang="en-US" sz="320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registrado</a:t>
            </a:r>
            <a:r>
              <a:rPr lang="en-US" sz="3200" b="1" dirty="0">
                <a:solidFill>
                  <a:schemeClr val="tx1"/>
                </a:solidFill>
                <a:latin typeface="Arial Black" panose="020B0A04020102020204" pitchFamily="34" charset="0"/>
              </a:rPr>
              <a:t> con EPA </a:t>
            </a:r>
            <a:r>
              <a:rPr lang="en-US" sz="3200" b="1" dirty="0" err="1">
                <a:solidFill>
                  <a:schemeClr val="tx1"/>
                </a:solidFill>
                <a:latin typeface="Arial Black" panose="020B0A04020102020204" pitchFamily="34" charset="0"/>
              </a:rPr>
              <a:t>como</a:t>
            </a:r>
            <a:r>
              <a:rPr lang="en-US" sz="3200" b="1" dirty="0">
                <a:solidFill>
                  <a:schemeClr val="tx1"/>
                </a:solidFill>
                <a:latin typeface="Arial Black" panose="020B0A04020102020204" pitchFamily="34" charset="0"/>
              </a:rPr>
              <a:t> Bio-Control</a:t>
            </a:r>
          </a:p>
        </p:txBody>
      </p:sp>
    </p:spTree>
    <p:extLst>
      <p:ext uri="{BB962C8B-B14F-4D97-AF65-F5344CB8AC3E}">
        <p14:creationId xmlns:p14="http://schemas.microsoft.com/office/powerpoint/2010/main" val="341459333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-316900" y="1483743"/>
            <a:ext cx="1049607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u="sng" dirty="0" err="1">
                <a:latin typeface="Arial Black" panose="020B0A04020102020204" pitchFamily="34" charset="0"/>
              </a:rPr>
              <a:t>Quemadura</a:t>
            </a:r>
            <a:r>
              <a:rPr lang="en-US" sz="3600" b="1" u="sng" dirty="0">
                <a:latin typeface="Arial Black" panose="020B0A04020102020204" pitchFamily="34" charset="0"/>
              </a:rPr>
              <a:t> </a:t>
            </a:r>
            <a:r>
              <a:rPr lang="en-US" sz="3600" b="1" u="sng" dirty="0" err="1">
                <a:latin typeface="Arial Black" panose="020B0A04020102020204" pitchFamily="34" charset="0"/>
              </a:rPr>
              <a:t>efectiva</a:t>
            </a:r>
            <a:r>
              <a:rPr lang="en-US" sz="3600" b="1" u="sng" dirty="0">
                <a:latin typeface="Arial Black" panose="020B0A04020102020204" pitchFamily="34" charset="0"/>
              </a:rPr>
              <a:t> de </a:t>
            </a:r>
            <a:r>
              <a:rPr lang="en-US" sz="3600" b="1" u="sng" dirty="0" err="1">
                <a:latin typeface="Arial Black" panose="020B0A04020102020204" pitchFamily="34" charset="0"/>
              </a:rPr>
              <a:t>brotes</a:t>
            </a:r>
            <a:r>
              <a:rPr lang="en-US" sz="3600" b="1" u="sng" dirty="0">
                <a:latin typeface="Arial Black" panose="020B0A04020102020204" pitchFamily="34" charset="0"/>
              </a:rPr>
              <a:t>:</a:t>
            </a:r>
            <a:endParaRPr lang="en-US" sz="3600" b="1" dirty="0">
              <a:latin typeface="Arial Black" panose="020B0A04020102020204" pitchFamily="34" charset="0"/>
            </a:endParaRPr>
          </a:p>
          <a:p>
            <a:pPr algn="ctr"/>
            <a:endParaRPr lang="en-US" b="1" dirty="0"/>
          </a:p>
          <a:p>
            <a:pPr algn="ctr"/>
            <a:r>
              <a:rPr lang="en-US" sz="3200" b="1" dirty="0">
                <a:latin typeface="Arial Black" panose="020B0A04020102020204" pitchFamily="34" charset="0"/>
              </a:rPr>
              <a:t>Tasa de </a:t>
            </a:r>
            <a:r>
              <a:rPr lang="en-US" sz="3200" b="1" dirty="0" err="1">
                <a:latin typeface="Arial Black" panose="020B0A04020102020204" pitchFamily="34" charset="0"/>
              </a:rPr>
              <a:t>aplicación</a:t>
            </a:r>
            <a:r>
              <a:rPr lang="en-US" sz="3200" b="1" dirty="0">
                <a:latin typeface="Arial Black" panose="020B0A04020102020204" pitchFamily="34" charset="0"/>
              </a:rPr>
              <a:t> de 60 a 80ppm</a:t>
            </a:r>
          </a:p>
          <a:p>
            <a:pPr algn="ctr"/>
            <a:r>
              <a:rPr lang="en-US" sz="2400" b="1" dirty="0">
                <a:latin typeface="Arial Black" panose="020B0A04020102020204" pitchFamily="34" charset="0"/>
              </a:rPr>
              <a:t>(</a:t>
            </a:r>
            <a:r>
              <a:rPr lang="es-ES" sz="2400" b="1" dirty="0">
                <a:latin typeface="Arial Black" panose="020B0A04020102020204" pitchFamily="34" charset="0"/>
              </a:rPr>
              <a:t>Depende del tamaño del brote</a:t>
            </a:r>
            <a:r>
              <a:rPr lang="en-US" sz="2400" b="1" dirty="0">
                <a:latin typeface="Arial Black" panose="020B0A04020102020204" pitchFamily="34" charset="0"/>
              </a:rPr>
              <a:t>)</a:t>
            </a:r>
          </a:p>
          <a:p>
            <a:pPr algn="ctr"/>
            <a:endParaRPr lang="en-US" sz="2400" b="1" dirty="0">
              <a:latin typeface="Arial Black" panose="020B0A04020102020204" pitchFamily="34" charset="0"/>
            </a:endParaRPr>
          </a:p>
          <a:p>
            <a:pPr algn="ctr"/>
            <a:r>
              <a:rPr lang="en-US" sz="3200" b="1" dirty="0" err="1">
                <a:latin typeface="Arial Black" panose="020B0A04020102020204" pitchFamily="34" charset="0"/>
              </a:rPr>
              <a:t>Residuo</a:t>
            </a:r>
            <a:r>
              <a:rPr lang="en-US" sz="3200" b="1" dirty="0">
                <a:latin typeface="Arial Black" panose="020B0A04020102020204" pitchFamily="34" charset="0"/>
              </a:rPr>
              <a:t> de 5-7ppm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298332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18408" y="857249"/>
            <a:ext cx="3935186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 err="1">
                <a:latin typeface="Arial Black" panose="020B0A04020102020204" pitchFamily="34" charset="0"/>
              </a:rPr>
              <a:t>Conclusión</a:t>
            </a:r>
            <a:r>
              <a:rPr lang="en-US" sz="3200" dirty="0">
                <a:latin typeface="Arial Black" panose="020B0A04020102020204" pitchFamily="34" charset="0"/>
              </a:rPr>
              <a:t>:</a:t>
            </a:r>
          </a:p>
          <a:p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dirty="0">
                <a:latin typeface="Arial Black" panose="020B0A04020102020204" pitchFamily="34" charset="0"/>
              </a:rPr>
              <a:t>1,4ZAP </a:t>
            </a:r>
            <a:r>
              <a:rPr lang="en-US" sz="2400" dirty="0" err="1">
                <a:latin typeface="Arial Black" panose="020B0A04020102020204" pitchFamily="34" charset="0"/>
              </a:rPr>
              <a:t>Proporciona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una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quema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efectiva</a:t>
            </a:r>
            <a:r>
              <a:rPr lang="en-US" sz="2400" dirty="0">
                <a:latin typeface="Arial Black" panose="020B0A04020102020204" pitchFamily="34" charset="0"/>
              </a:rPr>
              <a:t> de </a:t>
            </a:r>
            <a:r>
              <a:rPr lang="en-US" sz="2400" dirty="0" err="1">
                <a:latin typeface="Arial Black" panose="020B0A04020102020204" pitchFamily="34" charset="0"/>
              </a:rPr>
              <a:t>brotes</a:t>
            </a:r>
            <a:endParaRPr lang="en-US" sz="2400" b="1" dirty="0">
              <a:latin typeface="Arial Black" panose="020B0A04020102020204" pitchFamily="34" charset="0"/>
            </a:endParaRPr>
          </a:p>
          <a:p>
            <a:endParaRPr lang="en-US" sz="2400" b="1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959679" y="1234847"/>
            <a:ext cx="5973536" cy="4480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438061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92897" y="301923"/>
            <a:ext cx="7445829" cy="5137823"/>
          </a:xfrm>
        </p:spPr>
        <p:txBody>
          <a:bodyPr>
            <a:normAutofit/>
          </a:bodyPr>
          <a:lstStyle/>
          <a:p>
            <a:r>
              <a:rPr lang="es-ES" sz="3200" dirty="0">
                <a:latin typeface="Arial Black" panose="020B0A04020102020204" pitchFamily="34" charset="0"/>
              </a:rPr>
              <a:t>Muchas gracias a los productores y aplicadores que participaron en el lanzamiento anticipado !</a:t>
            </a:r>
            <a:br>
              <a:rPr lang="en-US" sz="3200" dirty="0">
                <a:latin typeface="Arial Black" panose="020B0A04020102020204" pitchFamily="34" charset="0"/>
              </a:rPr>
            </a:br>
            <a:br>
              <a:rPr lang="en-US" sz="3200" dirty="0">
                <a:latin typeface="Arial Black" panose="020B0A04020102020204" pitchFamily="34" charset="0"/>
              </a:rPr>
            </a:br>
            <a:endParaRPr lang="en-US" sz="3200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7744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" dirty="0">
                <a:latin typeface="Arial Black" panose="020B0A04020102020204" pitchFamily="34" charset="0"/>
              </a:rPr>
              <a:t>Propósito del almacenamiento de papas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951562" y="1670537"/>
            <a:ext cx="481354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Arial Black" panose="020B0A04020102020204" pitchFamily="34" charset="0"/>
              </a:rPr>
              <a:t>   </a:t>
            </a:r>
          </a:p>
          <a:p>
            <a:endParaRPr lang="en-US" sz="2800" dirty="0">
              <a:latin typeface="Arial Black" panose="020B0A04020102020204" pitchFamily="34" charset="0"/>
            </a:endParaRPr>
          </a:p>
          <a:p>
            <a:r>
              <a:rPr lang="en-US" sz="2800" dirty="0" err="1">
                <a:latin typeface="Arial Black" panose="020B0A04020102020204" pitchFamily="34" charset="0"/>
              </a:rPr>
              <a:t>Prolongar</a:t>
            </a:r>
            <a:r>
              <a:rPr lang="en-US" sz="2800" dirty="0">
                <a:latin typeface="Arial Black" panose="020B0A04020102020204" pitchFamily="34" charset="0"/>
              </a:rPr>
              <a:t> la </a:t>
            </a:r>
            <a:r>
              <a:rPr lang="en-US" sz="2800" dirty="0" err="1">
                <a:latin typeface="Arial Black" panose="020B0A04020102020204" pitchFamily="34" charset="0"/>
              </a:rPr>
              <a:t>calidad</a:t>
            </a:r>
            <a:endParaRPr lang="en-US" sz="2800" dirty="0">
              <a:latin typeface="Arial Black" panose="020B0A04020102020204" pitchFamily="34" charset="0"/>
            </a:endParaRPr>
          </a:p>
          <a:p>
            <a:endParaRPr lang="en-US" sz="2800" dirty="0">
              <a:latin typeface="Arial Black" panose="020B0A04020102020204" pitchFamily="34" charset="0"/>
            </a:endParaRPr>
          </a:p>
          <a:p>
            <a:r>
              <a:rPr lang="en-US" sz="2800" dirty="0">
                <a:latin typeface="Arial Black" panose="020B0A04020102020204" pitchFamily="34" charset="0"/>
              </a:rPr>
              <a:t>Control de la </a:t>
            </a:r>
            <a:r>
              <a:rPr lang="en-US" sz="2800" dirty="0" err="1">
                <a:latin typeface="Arial Black" panose="020B0A04020102020204" pitchFamily="34" charset="0"/>
              </a:rPr>
              <a:t>brotación</a:t>
            </a:r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5722" y="2342011"/>
            <a:ext cx="4927600" cy="41043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9123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885" y="202224"/>
            <a:ext cx="9319846" cy="1266092"/>
          </a:xfrm>
        </p:spPr>
        <p:txBody>
          <a:bodyPr>
            <a:normAutofit fontScale="90000"/>
          </a:bodyPr>
          <a:lstStyle/>
          <a:p>
            <a:pPr algn="ctr"/>
            <a:r>
              <a:rPr lang="es-ES" sz="4000" dirty="0">
                <a:latin typeface="Arial Black" panose="020B0A04020102020204" pitchFamily="34" charset="0"/>
              </a:rPr>
              <a:t>La brotación puede ocurrir durante</a:t>
            </a:r>
            <a:br>
              <a:rPr lang="es-ES" sz="4000" dirty="0">
                <a:latin typeface="Arial Black" panose="020B0A04020102020204" pitchFamily="34" charset="0"/>
              </a:rPr>
            </a:br>
            <a:r>
              <a:rPr lang="es-ES" sz="4000" dirty="0">
                <a:latin typeface="Arial Black" panose="020B0A04020102020204" pitchFamily="34" charset="0"/>
              </a:rPr>
              <a:t>  el almacenamiento </a:t>
            </a:r>
            <a:br>
              <a:rPr lang="en-US" dirty="0">
                <a:latin typeface="Arial Black" panose="020B0A04020102020204" pitchFamily="34" charset="0"/>
              </a:rPr>
            </a:b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4316" y="1802422"/>
            <a:ext cx="5787534" cy="434065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498" y="2079921"/>
            <a:ext cx="3332285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err="1">
                <a:latin typeface="Arial Black" panose="020B0A04020102020204" pitchFamily="34" charset="0"/>
              </a:rPr>
              <a:t>Variedad</a:t>
            </a:r>
            <a:endParaRPr lang="en-US" sz="2400" dirty="0">
              <a:latin typeface="Arial Black" panose="020B0A04020102020204" pitchFamily="34" charset="0"/>
            </a:endParaRPr>
          </a:p>
          <a:p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dirty="0" err="1">
                <a:latin typeface="Arial Black" panose="020B0A04020102020204" pitchFamily="34" charset="0"/>
              </a:rPr>
              <a:t>Condiciones</a:t>
            </a:r>
            <a:r>
              <a:rPr lang="en-US" sz="2400" dirty="0">
                <a:latin typeface="Arial Black" panose="020B0A04020102020204" pitchFamily="34" charset="0"/>
              </a:rPr>
              <a:t> de campo</a:t>
            </a:r>
          </a:p>
          <a:p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dirty="0" err="1">
                <a:latin typeface="Arial Black" panose="020B0A04020102020204" pitchFamily="34" charset="0"/>
              </a:rPr>
              <a:t>Aplicación</a:t>
            </a:r>
            <a:r>
              <a:rPr lang="en-US" sz="2400" dirty="0">
                <a:latin typeface="Arial Black" panose="020B0A04020102020204" pitchFamily="34" charset="0"/>
              </a:rPr>
              <a:t> de </a:t>
            </a:r>
            <a:r>
              <a:rPr lang="en-US" sz="2400" dirty="0" err="1">
                <a:latin typeface="Arial Black" panose="020B0A04020102020204" pitchFamily="34" charset="0"/>
              </a:rPr>
              <a:t>químicos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deficiente</a:t>
            </a:r>
            <a:endParaRPr lang="en-US" sz="2400" dirty="0">
              <a:latin typeface="Arial Black" panose="020B0A04020102020204" pitchFamily="34" charset="0"/>
            </a:endParaRPr>
          </a:p>
          <a:p>
            <a:endParaRPr lang="en-US" sz="2400" dirty="0">
              <a:latin typeface="Arial Black" panose="020B0A04020102020204" pitchFamily="34" charset="0"/>
            </a:endParaRPr>
          </a:p>
          <a:p>
            <a:r>
              <a:rPr lang="en-US" sz="2400" dirty="0" err="1">
                <a:latin typeface="Arial Black" panose="020B0A04020102020204" pitchFamily="34" charset="0"/>
              </a:rPr>
              <a:t>Fallo</a:t>
            </a:r>
            <a:r>
              <a:rPr lang="en-US" sz="2400" dirty="0">
                <a:latin typeface="Arial Black" panose="020B0A04020102020204" pitchFamily="34" charset="0"/>
              </a:rPr>
              <a:t> </a:t>
            </a:r>
            <a:r>
              <a:rPr lang="en-US" sz="2400" dirty="0" err="1">
                <a:latin typeface="Arial Black" panose="020B0A04020102020204" pitchFamily="34" charset="0"/>
              </a:rPr>
              <a:t>mecánico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2710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776" y="454836"/>
            <a:ext cx="8596668" cy="1320800"/>
          </a:xfrm>
        </p:spPr>
        <p:txBody>
          <a:bodyPr>
            <a:normAutofit/>
          </a:bodyPr>
          <a:lstStyle/>
          <a:p>
            <a:pPr algn="ctr"/>
            <a:r>
              <a:rPr lang="es-ES" dirty="0">
                <a:latin typeface="Arial Black" panose="020B0A04020102020204" pitchFamily="34" charset="0"/>
              </a:rPr>
              <a:t>Opciones para manejar la germinación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95424" y="1775636"/>
            <a:ext cx="411828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latin typeface="Arial Black" panose="020B0A04020102020204" pitchFamily="34" charset="0"/>
              </a:rPr>
              <a:t>Eliminar</a:t>
            </a:r>
            <a:r>
              <a:rPr lang="en-US" sz="2800" dirty="0"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latin typeface="Arial Black" panose="020B0A04020102020204" pitchFamily="34" charset="0"/>
              </a:rPr>
              <a:t>los</a:t>
            </a:r>
            <a:r>
              <a:rPr lang="en-US" sz="2800" dirty="0"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latin typeface="Arial Black" panose="020B0A04020102020204" pitchFamily="34" charset="0"/>
              </a:rPr>
              <a:t>brotes</a:t>
            </a:r>
            <a:r>
              <a:rPr lang="en-US" sz="2800" dirty="0"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latin typeface="Arial Black" panose="020B0A04020102020204" pitchFamily="34" charset="0"/>
              </a:rPr>
              <a:t>durante</a:t>
            </a:r>
            <a:r>
              <a:rPr lang="en-US" sz="2800" dirty="0">
                <a:latin typeface="Arial Black" panose="020B0A04020102020204" pitchFamily="34" charset="0"/>
              </a:rPr>
              <a:t> la </a:t>
            </a:r>
            <a:r>
              <a:rPr lang="en-US" sz="2800" dirty="0" err="1">
                <a:latin typeface="Arial Black" panose="020B0A04020102020204" pitchFamily="34" charset="0"/>
              </a:rPr>
              <a:t>descarga</a:t>
            </a:r>
            <a:r>
              <a:rPr lang="en-US" sz="2800" dirty="0">
                <a:latin typeface="Arial Black" panose="020B0A04020102020204" pitchFamily="34" charset="0"/>
              </a:rPr>
              <a:t>.</a:t>
            </a:r>
          </a:p>
          <a:p>
            <a:endParaRPr lang="en-US" sz="2800" dirty="0">
              <a:latin typeface="Arial Black" panose="020B0A04020102020204" pitchFamily="34" charset="0"/>
            </a:endParaRPr>
          </a:p>
          <a:p>
            <a:r>
              <a:rPr lang="en-US" sz="2800" dirty="0" err="1">
                <a:latin typeface="Arial Black" panose="020B0A04020102020204" pitchFamily="34" charset="0"/>
              </a:rPr>
              <a:t>Enrollar</a:t>
            </a:r>
            <a:r>
              <a:rPr lang="en-US" sz="2800" dirty="0"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latin typeface="Arial Black" panose="020B0A04020102020204" pitchFamily="34" charset="0"/>
              </a:rPr>
              <a:t>sobre</a:t>
            </a:r>
            <a:r>
              <a:rPr lang="en-US" sz="2800" dirty="0">
                <a:latin typeface="Arial Black" panose="020B0A04020102020204" pitchFamily="34" charset="0"/>
              </a:rPr>
              <a:t> </a:t>
            </a:r>
            <a:r>
              <a:rPr lang="en-US" sz="2800" dirty="0" err="1">
                <a:latin typeface="Arial Black" panose="020B0A04020102020204" pitchFamily="34" charset="0"/>
              </a:rPr>
              <a:t>cintas</a:t>
            </a:r>
            <a:r>
              <a:rPr lang="en-US" sz="2800" dirty="0">
                <a:latin typeface="Arial Black" panose="020B0A04020102020204" pitchFamily="34" charset="0"/>
              </a:rPr>
              <a:t> de </a:t>
            </a:r>
            <a:r>
              <a:rPr lang="en-US" sz="2800" dirty="0" err="1">
                <a:latin typeface="Arial Black" panose="020B0A04020102020204" pitchFamily="34" charset="0"/>
              </a:rPr>
              <a:t>cobertizo</a:t>
            </a:r>
            <a:r>
              <a:rPr lang="en-US" sz="2800" dirty="0">
                <a:latin typeface="Arial Black" panose="020B0A04020102020204" pitchFamily="34" charset="0"/>
              </a:rPr>
              <a:t>.</a:t>
            </a:r>
          </a:p>
          <a:p>
            <a:endParaRPr lang="en-US" sz="2800" dirty="0">
              <a:latin typeface="Arial Black" panose="020B0A04020102020204" pitchFamily="34" charset="0"/>
            </a:endParaRPr>
          </a:p>
          <a:p>
            <a:r>
              <a:rPr lang="en-US" sz="2800" dirty="0">
                <a:latin typeface="Arial Black" panose="020B0A04020102020204" pitchFamily="34" charset="0"/>
              </a:rPr>
              <a:t>Use un </a:t>
            </a:r>
            <a:r>
              <a:rPr lang="en-US" sz="2800" dirty="0" err="1">
                <a:latin typeface="Arial Black" panose="020B0A04020102020204" pitchFamily="34" charset="0"/>
              </a:rPr>
              <a:t>agente</a:t>
            </a:r>
            <a:r>
              <a:rPr lang="en-US" sz="2800" dirty="0">
                <a:latin typeface="Arial Black" panose="020B0A04020102020204" pitchFamily="34" charset="0"/>
              </a:rPr>
              <a:t> para </a:t>
            </a:r>
            <a:r>
              <a:rPr lang="en-US" sz="2800" dirty="0" err="1">
                <a:latin typeface="Arial Black" panose="020B0A04020102020204" pitchFamily="34" charset="0"/>
              </a:rPr>
              <a:t>quemaduras</a:t>
            </a:r>
            <a:r>
              <a:rPr lang="en-US" sz="2800" dirty="0">
                <a:latin typeface="Arial Black" panose="020B0A04020102020204" pitchFamily="34" charset="0"/>
              </a:rPr>
              <a:t> o </a:t>
            </a:r>
            <a:r>
              <a:rPr lang="en-US" sz="2800" dirty="0" err="1">
                <a:latin typeface="Arial Black" panose="020B0A04020102020204" pitchFamily="34" charset="0"/>
              </a:rPr>
              <a:t>secado</a:t>
            </a:r>
            <a:r>
              <a:rPr lang="en-US" sz="2800" dirty="0">
                <a:latin typeface="Arial Black" panose="020B0A04020102020204" pitchFamily="34" charset="0"/>
              </a:rPr>
              <a:t>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704" y="1775636"/>
            <a:ext cx="5259636" cy="4115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636365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672" y="1494399"/>
            <a:ext cx="9273396" cy="3640347"/>
          </a:xfrm>
        </p:spPr>
        <p:txBody>
          <a:bodyPr>
            <a:normAutofit fontScale="90000"/>
          </a:bodyPr>
          <a:lstStyle/>
          <a:p>
            <a:r>
              <a:rPr lang="en-US" dirty="0" err="1">
                <a:latin typeface="Arial Black" panose="020B0A04020102020204" pitchFamily="34" charset="0"/>
              </a:rPr>
              <a:t>Aplicadores</a:t>
            </a:r>
            <a:r>
              <a:rPr lang="en-US" dirty="0">
                <a:latin typeface="Arial Black" panose="020B0A04020102020204" pitchFamily="34" charset="0"/>
              </a:rPr>
              <a:t>:</a:t>
            </a:r>
            <a:br>
              <a:rPr lang="en-US" dirty="0">
                <a:latin typeface="Arial Black" panose="020B0A04020102020204" pitchFamily="34" charset="0"/>
              </a:rPr>
            </a:b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	 -</a:t>
            </a:r>
            <a:r>
              <a:rPr lang="en-US" dirty="0" err="1">
                <a:latin typeface="Arial Black" panose="020B0A04020102020204" pitchFamily="34" charset="0"/>
              </a:rPr>
              <a:t>Resultados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 err="1">
                <a:latin typeface="Arial Black" panose="020B0A04020102020204" pitchFamily="34" charset="0"/>
              </a:rPr>
              <a:t>inconsistentes</a:t>
            </a:r>
            <a:r>
              <a:rPr lang="en-US" dirty="0">
                <a:latin typeface="Arial Black" panose="020B0A04020102020204" pitchFamily="34" charset="0"/>
              </a:rPr>
              <a:t> con </a:t>
            </a:r>
            <a:r>
              <a:rPr lang="en-US" dirty="0" err="1">
                <a:latin typeface="Arial Black" panose="020B0A04020102020204" pitchFamily="34" charset="0"/>
              </a:rPr>
              <a:t>aceite</a:t>
            </a:r>
            <a:r>
              <a:rPr lang="en-US" dirty="0">
                <a:latin typeface="Arial Black" panose="020B0A04020102020204" pitchFamily="34" charset="0"/>
              </a:rPr>
              <a:t> de </a:t>
            </a:r>
            <a:r>
              <a:rPr lang="en-US" dirty="0" err="1">
                <a:latin typeface="Arial Black" panose="020B0A04020102020204" pitchFamily="34" charset="0"/>
              </a:rPr>
              <a:t>clavo</a:t>
            </a:r>
            <a:br>
              <a:rPr lang="en-US" dirty="0">
                <a:latin typeface="Arial Black" panose="020B0A04020102020204" pitchFamily="34" charset="0"/>
              </a:rPr>
            </a:b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	</a:t>
            </a:r>
            <a:r>
              <a:rPr lang="es-ES" dirty="0">
                <a:latin typeface="Arial Black" panose="020B0A04020102020204" pitchFamily="34" charset="0"/>
              </a:rPr>
              <a:t> -Desea un mejor producto para quemar.</a:t>
            </a:r>
            <a:br>
              <a:rPr lang="en-US" dirty="0">
                <a:latin typeface="Arial Black" panose="020B0A04020102020204" pitchFamily="34" charset="0"/>
              </a:rPr>
            </a:br>
            <a:br>
              <a:rPr lang="en-US" dirty="0">
                <a:latin typeface="Arial Black" panose="020B0A04020102020204" pitchFamily="34" charset="0"/>
              </a:rPr>
            </a:br>
            <a:r>
              <a:rPr lang="en-US" dirty="0">
                <a:latin typeface="Arial Black" panose="020B0A04020102020204" pitchFamily="34" charset="0"/>
              </a:rPr>
              <a:t>	</a:t>
            </a:r>
            <a:r>
              <a:rPr lang="es-ES" dirty="0">
                <a:latin typeface="Arial Black" panose="020B0A04020102020204" pitchFamily="34" charset="0"/>
              </a:rPr>
              <a:t> -Combustión rápida, uniforme y segura de brotes.</a:t>
            </a:r>
            <a:endParaRPr lang="en-US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4672" y="673511"/>
            <a:ext cx="83738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3600" dirty="0">
                <a:solidFill>
                  <a:schemeClr val="accent1">
                    <a:lumMod val="75000"/>
                  </a:schemeClr>
                </a:solidFill>
                <a:latin typeface="Arial Black" panose="020B0A04020102020204" pitchFamily="34" charset="0"/>
              </a:rPr>
              <a:t>¿Origen de la idea del producto?</a:t>
            </a:r>
            <a:endParaRPr lang="en-US" sz="3600" dirty="0">
              <a:solidFill>
                <a:schemeClr val="accent1">
                  <a:lumMod val="7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458781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8437" y="4593266"/>
            <a:ext cx="7836196" cy="606055"/>
          </a:xfrm>
        </p:spPr>
        <p:txBody>
          <a:bodyPr>
            <a:noAutofit/>
          </a:bodyPr>
          <a:lstStyle/>
          <a:p>
            <a:pPr algn="ctr"/>
            <a:r>
              <a:rPr lang="pt-BR" dirty="0">
                <a:latin typeface="Arial Black" panose="020B0A04020102020204" pitchFamily="34" charset="0"/>
              </a:rPr>
              <a:t>Eliminador de brotes de papa</a:t>
            </a:r>
            <a:br>
              <a:rPr lang="en-US" dirty="0">
                <a:latin typeface="Arial Black" panose="020B0A04020102020204" pitchFamily="34" charset="0"/>
              </a:rPr>
            </a:br>
            <a:endParaRPr lang="en-US" dirty="0">
              <a:latin typeface="Arial Black" panose="020B0A04020102020204" pitchFamily="34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959" y="0"/>
            <a:ext cx="4448229" cy="4490292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913860" y="5302295"/>
            <a:ext cx="6932428" cy="13111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>
                <a:latin typeface="Arial Black" panose="020B0A04020102020204" pitchFamily="34" charset="0"/>
              </a:rPr>
              <a:t>Nombrado</a:t>
            </a:r>
            <a:r>
              <a:rPr lang="en-US" sz="3600" dirty="0">
                <a:latin typeface="Arial Black" panose="020B0A04020102020204" pitchFamily="34" charset="0"/>
              </a:rPr>
              <a:t> </a:t>
            </a:r>
            <a:r>
              <a:rPr lang="en-US" sz="3600" dirty="0" err="1">
                <a:latin typeface="Arial Black" panose="020B0A04020102020204" pitchFamily="34" charset="0"/>
              </a:rPr>
              <a:t>por</a:t>
            </a:r>
            <a:br>
              <a:rPr lang="en-US" sz="3600" dirty="0">
                <a:latin typeface="Arial Black" panose="020B0A04020102020204" pitchFamily="34" charset="0"/>
              </a:rPr>
            </a:br>
            <a:r>
              <a:rPr lang="en-US" sz="3600" dirty="0">
                <a:latin typeface="Arial Black" panose="020B0A04020102020204" pitchFamily="34" charset="0"/>
              </a:rPr>
              <a:t>Dr. Jim </a:t>
            </a:r>
            <a:r>
              <a:rPr lang="en-US" sz="4400" dirty="0">
                <a:solidFill>
                  <a:srgbClr val="FFFF00"/>
                </a:solidFill>
                <a:latin typeface="Arial Black" panose="020B0A04020102020204" pitchFamily="34" charset="0"/>
              </a:rPr>
              <a:t>Z</a:t>
            </a:r>
            <a:r>
              <a:rPr lang="en-US" sz="3600" dirty="0">
                <a:latin typeface="Arial Black" panose="020B0A04020102020204" pitchFamily="34" charset="0"/>
              </a:rPr>
              <a:t>alewski</a:t>
            </a:r>
          </a:p>
        </p:txBody>
      </p:sp>
    </p:spTree>
    <p:extLst>
      <p:ext uri="{BB962C8B-B14F-4D97-AF65-F5344CB8AC3E}">
        <p14:creationId xmlns:p14="http://schemas.microsoft.com/office/powerpoint/2010/main" val="21868832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024743" y="5122506"/>
            <a:ext cx="6456784" cy="160486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1,4ZAP</a:t>
            </a:r>
          </a:p>
          <a:p>
            <a:pPr algn="ctr"/>
            <a:r>
              <a:rPr lang="pt-BR" sz="2400" dirty="0">
                <a:solidFill>
                  <a:schemeClr val="bg2">
                    <a:lumMod val="10000"/>
                  </a:schemeClr>
                </a:solidFill>
                <a:latin typeface="Arial Black" panose="020B0A04020102020204" pitchFamily="34" charset="0"/>
              </a:rPr>
              <a:t>Eliminador de brotes de papa</a:t>
            </a:r>
            <a:endParaRPr lang="en-US" sz="2400" dirty="0">
              <a:solidFill>
                <a:schemeClr val="bg2">
                  <a:lumMod val="10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714" y="338234"/>
            <a:ext cx="6260841" cy="4695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8769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95" y="198408"/>
            <a:ext cx="9411419" cy="862641"/>
          </a:xfrm>
        </p:spPr>
        <p:txBody>
          <a:bodyPr>
            <a:normAutofit/>
          </a:bodyPr>
          <a:lstStyle/>
          <a:p>
            <a:pPr algn="ctr"/>
            <a:r>
              <a:rPr lang="es-ES" sz="3200" dirty="0">
                <a:latin typeface="Arial Black" panose="020B0A04020102020204" pitchFamily="34" charset="0"/>
              </a:rPr>
              <a:t>Investigación de nuevos productos</a:t>
            </a:r>
            <a:endParaRPr lang="en-US" sz="3200" dirty="0">
              <a:latin typeface="Arial Black" panose="020B0A0402010202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98408" y="1689783"/>
            <a:ext cx="103948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Arial Black" panose="020B0A04020102020204" pitchFamily="34" charset="0"/>
              </a:rPr>
              <a:t>Escala</a:t>
            </a:r>
            <a:r>
              <a:rPr lang="en-US" dirty="0">
                <a:latin typeface="Arial Black" panose="020B0A04020102020204" pitchFamily="34" charset="0"/>
              </a:rPr>
              <a:t> </a:t>
            </a:r>
            <a:r>
              <a:rPr lang="en-US" dirty="0"/>
              <a:t> </a:t>
            </a:r>
            <a:r>
              <a:rPr lang="en-US" sz="1800" dirty="0" err="1">
                <a:latin typeface="Arial Black" panose="020B0A04020102020204" pitchFamily="34" charset="0"/>
              </a:rPr>
              <a:t>pequeña</a:t>
            </a:r>
            <a:r>
              <a:rPr lang="en-US" sz="1800" dirty="0">
                <a:latin typeface="Arial Black" panose="020B0A04020102020204" pitchFamily="34" charset="0"/>
              </a:rPr>
              <a:t>   </a:t>
            </a:r>
            <a:r>
              <a:rPr lang="en-US" dirty="0">
                <a:latin typeface="Arial Black" panose="020B0A04020102020204" pitchFamily="34" charset="0"/>
              </a:rPr>
              <a:t>              to                                </a:t>
            </a:r>
            <a:r>
              <a:rPr lang="en-US" sz="2000" dirty="0">
                <a:latin typeface="Arial Black" panose="020B0A04020102020204" pitchFamily="34" charset="0"/>
              </a:rPr>
              <a:t>Escala </a:t>
            </a:r>
            <a:r>
              <a:rPr lang="en-US" sz="2000" dirty="0" err="1">
                <a:latin typeface="Arial Black" panose="020B0A04020102020204" pitchFamily="34" charset="0"/>
              </a:rPr>
              <a:t>larga</a:t>
            </a:r>
            <a:endParaRPr lang="en-US" sz="2000" dirty="0">
              <a:latin typeface="Arial Black" panose="020B0A04020102020204" pitchFamily="34" charset="0"/>
            </a:endParaRPr>
          </a:p>
          <a:p>
            <a:endParaRPr lang="en-US" sz="2800" dirty="0">
              <a:latin typeface="Arial Black" panose="020B0A040201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477" y="2093128"/>
            <a:ext cx="6379415" cy="47648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395" y="2639684"/>
            <a:ext cx="4474234" cy="3355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49840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1912</TotalTime>
  <Words>498</Words>
  <Application>Microsoft Office PowerPoint</Application>
  <PresentationFormat>Widescreen</PresentationFormat>
  <Paragraphs>134</Paragraphs>
  <Slides>24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0" baseType="lpstr">
      <vt:lpstr>Arial</vt:lpstr>
      <vt:lpstr>Arial Black</vt:lpstr>
      <vt:lpstr>Trebuchet MS</vt:lpstr>
      <vt:lpstr>Wingdings</vt:lpstr>
      <vt:lpstr>Wingdings 3</vt:lpstr>
      <vt:lpstr>Facet</vt:lpstr>
      <vt:lpstr>Introducción 1,4ZAP </vt:lpstr>
      <vt:lpstr>Almacenamiento de Papas</vt:lpstr>
      <vt:lpstr>Propósito del almacenamiento de papas</vt:lpstr>
      <vt:lpstr>La brotación puede ocurrir durante   el almacenamiento  </vt:lpstr>
      <vt:lpstr>Opciones para manejar la germinación</vt:lpstr>
      <vt:lpstr>Aplicadores:    -Resultados inconsistentes con aceite de clavo    -Desea un mejor producto para quemar.    -Combustión rápida, uniforme y segura de brotes.</vt:lpstr>
      <vt:lpstr>Eliminador de brotes de papa </vt:lpstr>
      <vt:lpstr>PowerPoint Presentation</vt:lpstr>
      <vt:lpstr>Investigación de nuevos productos</vt:lpstr>
      <vt:lpstr>Investigación de nuevos productos</vt:lpstr>
      <vt:lpstr>Investigación de nuevos productos</vt:lpstr>
      <vt:lpstr>Estudios en contenedores</vt:lpstr>
      <vt:lpstr>Porcentaje de quemaduras de 1,4ZAP  a 14 días después del tratamiento en contenadores</vt:lpstr>
      <vt:lpstr>Pruebas comerciales de 1,4ZAP Verano 2015</vt:lpstr>
      <vt:lpstr>Lanzamiento anticipado de 1,4PEEP y 1,4ZAP Verano 2015</vt:lpstr>
      <vt:lpstr>Lanzamiento anticipado de 1,4ZAP Verano 2015</vt:lpstr>
      <vt:lpstr>Quemadura de brotes evidentes en toda la pila</vt:lpstr>
      <vt:lpstr>Quemadura de brotes evidentes en toda la pila</vt:lpstr>
      <vt:lpstr>Quemadura de brotes evidentes en toda la pila</vt:lpstr>
      <vt:lpstr>PowerPoint Presentation</vt:lpstr>
      <vt:lpstr>Análisis del principio activo</vt:lpstr>
      <vt:lpstr>PowerPoint Presentation</vt:lpstr>
      <vt:lpstr>PowerPoint Presentation</vt:lpstr>
      <vt:lpstr>Muchas gracias a los productores y aplicadores que participaron en el lanzamiento anticipado 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Introduction of  1,4PEEP and 1,4ZAP</dc:title>
  <dc:creator>Addie Waxman</dc:creator>
  <cp:lastModifiedBy>Jennifer Bills</cp:lastModifiedBy>
  <cp:revision>77</cp:revision>
  <dcterms:created xsi:type="dcterms:W3CDTF">2015-05-07T19:19:48Z</dcterms:created>
  <dcterms:modified xsi:type="dcterms:W3CDTF">2023-07-21T15:46:52Z</dcterms:modified>
  <cp:contentStatus/>
</cp:coreProperties>
</file>