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5" r:id="rId10"/>
    <p:sldId id="271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08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9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00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54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5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0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6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8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554BABA-90FC-4E49-AAE1-1259E73D6B8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5429EF-69A8-4ED4-890F-099F0192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87737"/>
            <a:ext cx="8534400" cy="1731982"/>
          </a:xfrm>
        </p:spPr>
        <p:txBody>
          <a:bodyPr/>
          <a:lstStyle/>
          <a:p>
            <a:r>
              <a:rPr lang="en-US" dirty="0"/>
              <a:t>1,4GROUP</a:t>
            </a:r>
            <a:br>
              <a:rPr lang="en-US" dirty="0"/>
            </a:br>
            <a:r>
              <a:rPr lang="en-US" dirty="0" err="1"/>
              <a:t>Investigación</a:t>
            </a:r>
            <a:r>
              <a:rPr lang="en-US" dirty="0"/>
              <a:t> y Desarrollo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4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4696" y="359235"/>
            <a:ext cx="4722607" cy="1054250"/>
          </a:xfrm>
        </p:spPr>
        <p:txBody>
          <a:bodyPr/>
          <a:lstStyle/>
          <a:p>
            <a:r>
              <a:rPr lang="en-US" sz="4400" dirty="0" err="1"/>
              <a:t>Índice</a:t>
            </a:r>
            <a:r>
              <a:rPr lang="en-US" sz="4400" dirty="0"/>
              <a:t> de </a:t>
            </a:r>
            <a:r>
              <a:rPr lang="en-US" sz="4400" dirty="0" err="1"/>
              <a:t>brote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3622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Black" pitchFamily="34" charset="0"/>
              </a:rPr>
              <a:t>Ecuación estándar de la industria</a:t>
            </a:r>
          </a:p>
          <a:p>
            <a:pPr algn="ctr"/>
            <a:r>
              <a:rPr lang="es-ES" sz="2400" dirty="0">
                <a:latin typeface="Arial Black" pitchFamily="34" charset="0"/>
              </a:rPr>
              <a:t> para evaluar el nivel de germinar en las papas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041" y="3733800"/>
            <a:ext cx="880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Black" pitchFamily="34" charset="0"/>
              </a:rPr>
              <a:t>[(%N x 0.0) + (%A x 2) + (%B x 6) + (%C x 15) + (%D x 40)]/100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1" y="4495800"/>
            <a:ext cx="2743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N – No hay </a:t>
            </a:r>
            <a:r>
              <a:rPr lang="en-US" sz="2000" b="1" dirty="0" err="1">
                <a:latin typeface="Arial Black" pitchFamily="34" charset="0"/>
              </a:rPr>
              <a:t>brote</a:t>
            </a:r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A – 2mm</a:t>
            </a:r>
          </a:p>
          <a:p>
            <a:r>
              <a:rPr lang="en-US" sz="2000" b="1" dirty="0">
                <a:latin typeface="Arial Black" pitchFamily="34" charset="0"/>
              </a:rPr>
              <a:t>B – 2.1 to 10mm</a:t>
            </a:r>
          </a:p>
          <a:p>
            <a:r>
              <a:rPr lang="en-US" sz="2000" b="1" dirty="0">
                <a:latin typeface="Arial Black" pitchFamily="34" charset="0"/>
              </a:rPr>
              <a:t>C – 10.1 to 20mm</a:t>
            </a:r>
          </a:p>
          <a:p>
            <a:r>
              <a:rPr lang="en-US" sz="2000" b="1" dirty="0">
                <a:latin typeface="Arial Black" pitchFamily="34" charset="0"/>
              </a:rPr>
              <a:t>D - &gt;20.1mm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1" y="4648201"/>
            <a:ext cx="6286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itchFamily="34" charset="0"/>
              </a:rPr>
              <a:t>Escala de 0 a 40</a:t>
            </a:r>
          </a:p>
          <a:p>
            <a:r>
              <a:rPr lang="en-US" sz="2000" b="1" dirty="0">
                <a:latin typeface="Arial Black" pitchFamily="34" charset="0"/>
              </a:rPr>
              <a:t>0 a 10 </a:t>
            </a:r>
            <a:r>
              <a:rPr lang="en-US" sz="2000" b="1" dirty="0" err="1">
                <a:latin typeface="Arial Black" pitchFamily="34" charset="0"/>
              </a:rPr>
              <a:t>aceptable</a:t>
            </a:r>
            <a:r>
              <a:rPr lang="en-US" sz="2000" b="1" dirty="0">
                <a:latin typeface="Arial Black" pitchFamily="34" charset="0"/>
              </a:rPr>
              <a:t> para </a:t>
            </a:r>
            <a:r>
              <a:rPr lang="en-US" sz="2000" b="1" dirty="0" err="1">
                <a:latin typeface="Arial Black" pitchFamily="34" charset="0"/>
              </a:rPr>
              <a:t>el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procesamiento</a:t>
            </a:r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0 a 5 </a:t>
            </a:r>
            <a:r>
              <a:rPr lang="en-US" sz="2000" b="1" dirty="0" err="1">
                <a:latin typeface="Arial Black" pitchFamily="34" charset="0"/>
              </a:rPr>
              <a:t>aceptable</a:t>
            </a:r>
            <a:r>
              <a:rPr lang="en-US" sz="2000" b="1" dirty="0">
                <a:latin typeface="Arial Black" pitchFamily="34" charset="0"/>
              </a:rPr>
              <a:t> para </a:t>
            </a:r>
            <a:r>
              <a:rPr lang="en-US" sz="2000" b="1" dirty="0" err="1">
                <a:latin typeface="Arial Black" pitchFamily="34" charset="0"/>
              </a:rPr>
              <a:t>empaquetar</a:t>
            </a:r>
            <a:r>
              <a:rPr lang="en-US" sz="2000" b="1" dirty="0">
                <a:latin typeface="Arial Black" pitchFamily="34" charset="0"/>
              </a:rPr>
              <a:t> fresco</a:t>
            </a:r>
          </a:p>
          <a:p>
            <a:r>
              <a:rPr lang="en-US" sz="2000" b="1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11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58" y="381897"/>
            <a:ext cx="10341684" cy="1054250"/>
          </a:xfrm>
        </p:spPr>
        <p:txBody>
          <a:bodyPr/>
          <a:lstStyle/>
          <a:p>
            <a:r>
              <a:rPr lang="en-US" sz="4400" dirty="0" err="1"/>
              <a:t>Objetivos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380200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 Black" pitchFamily="34" charset="0"/>
              </a:rPr>
              <a:t> - </a:t>
            </a:r>
            <a:r>
              <a:rPr lang="en-US" sz="2000" dirty="0" err="1">
                <a:latin typeface="Arial Black" pitchFamily="34" charset="0"/>
              </a:rPr>
              <a:t>Comparar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programas</a:t>
            </a:r>
            <a:r>
              <a:rPr lang="en-US" sz="2000" dirty="0">
                <a:latin typeface="Arial Black" pitchFamily="34" charset="0"/>
              </a:rPr>
              <a:t> alternativos de control de </a:t>
            </a:r>
            <a:r>
              <a:rPr lang="en-US" sz="2000" dirty="0" err="1">
                <a:latin typeface="Arial Black" pitchFamily="34" charset="0"/>
              </a:rPr>
              <a:t>brotes</a:t>
            </a:r>
            <a:r>
              <a:rPr lang="en-US" sz="2000" dirty="0">
                <a:latin typeface="Arial Black" pitchFamily="34" charset="0"/>
              </a:rPr>
              <a:t> para </a:t>
            </a:r>
            <a:r>
              <a:rPr lang="en-US" sz="2000" dirty="0" err="1">
                <a:latin typeface="Arial Black" pitchFamily="34" charset="0"/>
              </a:rPr>
              <a:t>variedades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germinación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temprana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lvl="0"/>
            <a:r>
              <a:rPr lang="en-US" sz="2000" dirty="0">
                <a:latin typeface="Arial Black" pitchFamily="34" charset="0"/>
              </a:rPr>
              <a:t> - </a:t>
            </a:r>
            <a:r>
              <a:rPr lang="es-ES" sz="2000" dirty="0">
                <a:latin typeface="Arial Black" pitchFamily="34" charset="0"/>
              </a:rPr>
              <a:t>Desarrollar métodos con el mejor control de brotes a un costo razonable.</a:t>
            </a:r>
            <a:endParaRPr lang="en-US" sz="2000" dirty="0">
              <a:latin typeface="Arial Black" pitchFamily="34" charset="0"/>
            </a:endParaRPr>
          </a:p>
          <a:p>
            <a:pPr lvl="0"/>
            <a:r>
              <a:rPr lang="en-US" sz="2000" dirty="0">
                <a:latin typeface="Arial Black" pitchFamily="34" charset="0"/>
              </a:rPr>
              <a:t>  - </a:t>
            </a:r>
            <a:r>
              <a:rPr lang="es-ES" sz="2000" dirty="0">
                <a:latin typeface="Arial Black" pitchFamily="34" charset="0"/>
              </a:rPr>
              <a:t>Analizar el desarrollo del moho</a:t>
            </a:r>
            <a:r>
              <a:rPr lang="en-US" sz="2800" dirty="0">
                <a:latin typeface="Arial Black" pitchFamily="34" charset="0"/>
              </a:rPr>
              <a:t>.   </a:t>
            </a:r>
          </a:p>
          <a:p>
            <a:pPr lvl="0"/>
            <a:r>
              <a:rPr lang="en-US" sz="2800" dirty="0">
                <a:latin typeface="Arial Black" pitchFamily="34" charset="0"/>
              </a:rPr>
              <a:t> - </a:t>
            </a:r>
            <a:r>
              <a:rPr lang="en-US" sz="2000" dirty="0" err="1">
                <a:latin typeface="Arial Black" pitchFamily="34" charset="0"/>
              </a:rPr>
              <a:t>Realizar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estudios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aplanamiento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magulladuras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por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presión</a:t>
            </a:r>
            <a:r>
              <a:rPr lang="en-US" sz="2000" dirty="0">
                <a:latin typeface="Arial Black" pitchFamily="34" charset="0"/>
              </a:rPr>
              <a:t> y </a:t>
            </a:r>
            <a:r>
              <a:rPr lang="en-US" sz="2000" dirty="0" err="1">
                <a:latin typeface="Arial Black" pitchFamily="34" charset="0"/>
              </a:rPr>
              <a:t>brotes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internos</a:t>
            </a:r>
            <a:r>
              <a:rPr lang="en-US" sz="2000" dirty="0">
                <a:latin typeface="Arial Black" pitchFamily="34" charset="0"/>
              </a:rPr>
              <a:t>. </a:t>
            </a:r>
          </a:p>
          <a:p>
            <a:pPr lvl="0"/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000" dirty="0">
                <a:latin typeface="Arial Black" pitchFamily="34" charset="0"/>
              </a:rPr>
              <a:t>- </a:t>
            </a:r>
            <a:r>
              <a:rPr lang="en-US" sz="2000" dirty="0" err="1">
                <a:latin typeface="Arial Black" pitchFamily="34" charset="0"/>
              </a:rPr>
              <a:t>Investigación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desarrollo</a:t>
            </a:r>
            <a:r>
              <a:rPr lang="en-US" sz="2000" dirty="0">
                <a:latin typeface="Arial Black" pitchFamily="34" charset="0"/>
              </a:rPr>
              <a:t> de Rhizoctonia </a:t>
            </a:r>
            <a:r>
              <a:rPr lang="en-US" sz="2000" dirty="0" err="1">
                <a:latin typeface="Arial Black" pitchFamily="34" charset="0"/>
              </a:rPr>
              <a:t>en</a:t>
            </a:r>
            <a:r>
              <a:rPr lang="en-US" sz="2000" dirty="0">
                <a:latin typeface="Arial Black" pitchFamily="34" charset="0"/>
              </a:rPr>
              <a:t> Semilla.</a:t>
            </a:r>
          </a:p>
          <a:p>
            <a:pPr lvl="0"/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000" dirty="0">
                <a:latin typeface="Arial Black" pitchFamily="34" charset="0"/>
              </a:rPr>
              <a:t>- </a:t>
            </a:r>
            <a:r>
              <a:rPr lang="es-ES" sz="2000" dirty="0">
                <a:latin typeface="Arial Black" pitchFamily="34" charset="0"/>
              </a:rPr>
              <a:t>Satisfacer las necesidades de investigación de nuestros clientes</a:t>
            </a:r>
            <a:r>
              <a:rPr lang="en-US" sz="2000" dirty="0"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225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8224" y="211566"/>
            <a:ext cx="10883151" cy="1420009"/>
          </a:xfrm>
        </p:spPr>
        <p:txBody>
          <a:bodyPr/>
          <a:lstStyle/>
          <a:p>
            <a:r>
              <a:rPr lang="es-ES" sz="4400" dirty="0"/>
              <a:t>Recopilación</a:t>
            </a:r>
            <a:r>
              <a:rPr lang="es-ES" sz="4800" dirty="0"/>
              <a:t> de datos de investigación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524000" y="1752600"/>
            <a:ext cx="899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s-ES" sz="2000" dirty="0">
                <a:latin typeface="Arial Black" pitchFamily="34" charset="0"/>
              </a:rPr>
              <a:t>Condiciones de campo, patrones climáticos y recopilación de datos de cosecha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" sz="2000" dirty="0">
                <a:latin typeface="Arial Black" pitchFamily="34" charset="0"/>
              </a:rPr>
              <a:t>Encogimiento – peso inicial y final de cada unidad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latin typeface="Arial Black" pitchFamily="34" charset="0"/>
              </a:rPr>
              <a:t>Índice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brote</a:t>
            </a:r>
            <a:r>
              <a:rPr lang="en-US" sz="2000" dirty="0">
                <a:latin typeface="Arial Black" pitchFamily="34" charset="0"/>
              </a:rPr>
              <a:t> a </a:t>
            </a:r>
            <a:r>
              <a:rPr lang="en-US" sz="2000" dirty="0" err="1">
                <a:latin typeface="Arial Black" pitchFamily="34" charset="0"/>
              </a:rPr>
              <a:t>mitad</a:t>
            </a:r>
            <a:r>
              <a:rPr lang="en-US" sz="2000" dirty="0">
                <a:latin typeface="Arial Black" pitchFamily="34" charset="0"/>
              </a:rPr>
              <a:t> y final de </a:t>
            </a:r>
            <a:r>
              <a:rPr lang="en-US" sz="2000" dirty="0" err="1">
                <a:latin typeface="Arial Black" pitchFamily="34" charset="0"/>
              </a:rPr>
              <a:t>temporada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latin typeface="Arial Black" pitchFamily="34" charset="0"/>
              </a:rPr>
              <a:t>Residuo</a:t>
            </a:r>
            <a:r>
              <a:rPr lang="en-US" sz="2000" dirty="0">
                <a:latin typeface="Arial Black" pitchFamily="34" charset="0"/>
              </a:rPr>
              <a:t> de CIPC y DMN </a:t>
            </a:r>
            <a:r>
              <a:rPr lang="es-ES" sz="2000" dirty="0">
                <a:latin typeface="Arial Black" pitchFamily="34" charset="0"/>
              </a:rPr>
              <a:t>inmediatamente después de cada tratamiento y al final del estudio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latin typeface="Arial Black" pitchFamily="34" charset="0"/>
              </a:rPr>
              <a:t>Evaluación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mohos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latin typeface="Arial Black" pitchFamily="34" charset="0"/>
              </a:rPr>
              <a:t>Análisis</a:t>
            </a:r>
            <a:r>
              <a:rPr lang="en-US" sz="2000" dirty="0">
                <a:latin typeface="Arial Black" pitchFamily="34" charset="0"/>
              </a:rPr>
              <a:t> del </a:t>
            </a:r>
            <a:r>
              <a:rPr lang="en-US" sz="2000" dirty="0" err="1">
                <a:latin typeface="Arial Black" pitchFamily="34" charset="0"/>
              </a:rPr>
              <a:t>azúcar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latin typeface="Arial Black" pitchFamily="34" charset="0"/>
              </a:rPr>
              <a:t>Porcentaje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putrefacción</a:t>
            </a:r>
            <a:r>
              <a:rPr lang="en-US" sz="2000" dirty="0">
                <a:latin typeface="Arial Black" pitchFamily="34" charset="0"/>
              </a:rPr>
              <a:t>– </a:t>
            </a:r>
            <a:r>
              <a:rPr lang="en-US" sz="2000" dirty="0" err="1">
                <a:latin typeface="Arial Black" pitchFamily="34" charset="0"/>
              </a:rPr>
              <a:t>Análisis</a:t>
            </a:r>
            <a:r>
              <a:rPr lang="en-US" sz="2000" dirty="0">
                <a:latin typeface="Arial Black" pitchFamily="34" charset="0"/>
              </a:rPr>
              <a:t> de </a:t>
            </a:r>
            <a:r>
              <a:rPr lang="en-US" sz="2000" dirty="0" err="1">
                <a:latin typeface="Arial Black" pitchFamily="34" charset="0"/>
              </a:rPr>
              <a:t>decaimiento</a:t>
            </a:r>
            <a:r>
              <a:rPr lang="en-US" sz="2000" dirty="0">
                <a:latin typeface="Arial Black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8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752" y="346038"/>
            <a:ext cx="7494495" cy="1054250"/>
          </a:xfrm>
        </p:spPr>
        <p:txBody>
          <a:bodyPr/>
          <a:lstStyle/>
          <a:p>
            <a:r>
              <a:rPr lang="en-US" sz="4400" dirty="0" err="1"/>
              <a:t>Resultados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9" y="2308413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La confidencialidad se mantiene con todos los estudios</a:t>
            </a:r>
            <a:r>
              <a:rPr lang="en-US" dirty="0">
                <a:latin typeface="Arial Black" pitchFamily="34" charset="0"/>
              </a:rPr>
              <a:t>.</a:t>
            </a:r>
          </a:p>
          <a:p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Solo el cliente contratado tendrá acceso a todos los puntos de datos.</a:t>
            </a:r>
          </a:p>
          <a:p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Informes provisionales que se generarán y presentarán.</a:t>
            </a:r>
          </a:p>
          <a:p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Se recomiendan las visitas, especialmente durante las fases de prueba.</a:t>
            </a:r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Información final compilada en informe escrito y PowerPoint.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err="1">
                <a:latin typeface="Arial Black" pitchFamily="34" charset="0"/>
              </a:rPr>
              <a:t>Presentación</a:t>
            </a:r>
            <a:r>
              <a:rPr lang="en-US" dirty="0">
                <a:latin typeface="Arial Black" pitchFamily="34" charset="0"/>
              </a:rPr>
              <a:t> del </a:t>
            </a:r>
            <a:r>
              <a:rPr lang="en-US" dirty="0" err="1">
                <a:latin typeface="Arial Black" pitchFamily="34" charset="0"/>
              </a:rPr>
              <a:t>proyecto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finalizado</a:t>
            </a:r>
            <a:r>
              <a:rPr lang="en-US" dirty="0">
                <a:latin typeface="Arial Black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s-ES" dirty="0">
                <a:latin typeface="Arial Black" pitchFamily="34" charset="0"/>
              </a:rPr>
              <a:t>Servicio al cliente continuo después de la finalización del proyecto.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6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845" y="3105835"/>
            <a:ext cx="277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17454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64" y="355003"/>
            <a:ext cx="8516471" cy="1054250"/>
          </a:xfrm>
        </p:spPr>
        <p:txBody>
          <a:bodyPr/>
          <a:lstStyle/>
          <a:p>
            <a:r>
              <a:rPr lang="en-US" sz="4400" dirty="0"/>
              <a:t>Centro de </a:t>
            </a:r>
            <a:r>
              <a:rPr lang="en-US" sz="4400" dirty="0" err="1"/>
              <a:t>Investigación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062363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Centro de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investigación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completo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en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Meridian, Idaho.</a:t>
            </a:r>
          </a:p>
          <a:p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Equipo de personal altamente capacitado con 200+ años de experiencia</a:t>
            </a:r>
          </a:p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S" sz="2000" dirty="0">
                <a:solidFill>
                  <a:prstClr val="black"/>
                </a:solidFill>
                <a:latin typeface="Arial Black" pitchFamily="34" charset="0"/>
              </a:rPr>
              <a:t>Enfoque en el almacenamiento de papas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Colaboración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con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universidades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(U of Idaho, Wisconsin, Maine, OSU, Penn State, e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Institutos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investigación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en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Canada y Europa)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Afiliación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cercana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con DiChlor Laboratory</a:t>
            </a:r>
          </a:p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Laboratorio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local e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independiente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	Rentable</a:t>
            </a:r>
          </a:p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Resultados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rápidos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y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fiables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Mantiene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confidencialidad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</a:rPr>
              <a:t>resultados</a:t>
            </a:r>
            <a:r>
              <a:rPr lang="en-US" sz="2400" dirty="0">
                <a:solidFill>
                  <a:prstClr val="black"/>
                </a:solidFill>
                <a:latin typeface="Arial Black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09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3999" y="2073641"/>
            <a:ext cx="8763000" cy="3992562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Arial Black" pitchFamily="34" charset="0"/>
              </a:rPr>
              <a:t>Los productos químicos son atomizados </a:t>
            </a:r>
            <a:r>
              <a:rPr lang="en-US" dirty="0" err="1">
                <a:latin typeface="Arial Black" pitchFamily="34" charset="0"/>
              </a:rPr>
              <a:t>en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contenedores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tal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como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 err="1">
                <a:latin typeface="Arial Black" pitchFamily="34" charset="0"/>
              </a:rPr>
              <a:t>en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s-ES" dirty="0">
                <a:latin typeface="Arial Black" pitchFamily="34" charset="0"/>
              </a:rPr>
              <a:t>almacenamientos comerciales para replicar las condiciones del mundo real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29" y="86991"/>
            <a:ext cx="11573436" cy="1472006"/>
          </a:xfrm>
        </p:spPr>
        <p:txBody>
          <a:bodyPr/>
          <a:lstStyle/>
          <a:p>
            <a:r>
              <a:rPr lang="en-US" sz="4400" dirty="0" err="1"/>
              <a:t>Enfoque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r>
              <a:rPr lang="en-US" sz="4400" dirty="0"/>
              <a:t> </a:t>
            </a:r>
            <a:r>
              <a:rPr lang="en-US" sz="4400" dirty="0" err="1"/>
              <a:t>único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1,4GROUP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01" y="3609476"/>
            <a:ext cx="3962400" cy="32131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46" y="3609476"/>
            <a:ext cx="4645152" cy="3213100"/>
          </a:xfrm>
          <a:prstGeom prst="rect">
            <a:avLst/>
          </a:prstGeom>
        </p:spPr>
      </p:pic>
      <p:pic>
        <p:nvPicPr>
          <p:cNvPr id="6" name="Picture 2" descr="C:\Users\awaxman\AppData\Local\Microsoft\Windows\Temporary Internet Files\Content.Outlook\GOS8LP6O\E FRES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76" y="5216026"/>
            <a:ext cx="1451610" cy="109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8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4322" y="873163"/>
            <a:ext cx="9372600" cy="19107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s-ES" sz="4400" dirty="0">
                <a:latin typeface="Arial Black" pitchFamily="34" charset="0"/>
              </a:rPr>
              <a:t>Investigación realizada sobre numerosas fórmulas químicas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23249" y="3767316"/>
            <a:ext cx="7734747" cy="2557284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latin typeface="Arial Black" pitchFamily="34" charset="0"/>
              </a:rPr>
              <a:t>Familia de Naphthalene (1,4SIGHT, Amplify),</a:t>
            </a:r>
          </a:p>
          <a:p>
            <a:r>
              <a:rPr lang="en-US" sz="3000" dirty="0">
                <a:latin typeface="Arial Black" pitchFamily="34" charset="0"/>
              </a:rPr>
              <a:t>CIPC (</a:t>
            </a:r>
            <a:r>
              <a:rPr lang="en-US" sz="3000" dirty="0" err="1">
                <a:latin typeface="Arial Black" pitchFamily="34" charset="0"/>
              </a:rPr>
              <a:t>sólido</a:t>
            </a:r>
            <a:r>
              <a:rPr lang="en-US" sz="3000" dirty="0">
                <a:latin typeface="Arial Black" pitchFamily="34" charset="0"/>
              </a:rPr>
              <a:t>, </a:t>
            </a:r>
            <a:r>
              <a:rPr lang="en-US" sz="3000" dirty="0" err="1">
                <a:latin typeface="Arial Black" pitchFamily="34" charset="0"/>
              </a:rPr>
              <a:t>emulsionado</a:t>
            </a:r>
            <a:r>
              <a:rPr lang="en-US" sz="3000" dirty="0">
                <a:latin typeface="Arial Black" pitchFamily="34" charset="0"/>
              </a:rPr>
              <a:t>, </a:t>
            </a:r>
            <a:r>
              <a:rPr lang="en-US" sz="3000" dirty="0" err="1">
                <a:latin typeface="Arial Black" pitchFamily="34" charset="0"/>
              </a:rPr>
              <a:t>concentrado</a:t>
            </a:r>
            <a:r>
              <a:rPr lang="en-US" sz="3000" dirty="0">
                <a:latin typeface="Arial Black" pitchFamily="34" charset="0"/>
              </a:rPr>
              <a:t>)</a:t>
            </a:r>
          </a:p>
          <a:p>
            <a:r>
              <a:rPr lang="en-US" sz="3000" dirty="0" err="1">
                <a:latin typeface="Arial Black" pitchFamily="34" charset="0"/>
              </a:rPr>
              <a:t>aceite</a:t>
            </a:r>
            <a:r>
              <a:rPr lang="en-US" sz="3000" dirty="0">
                <a:latin typeface="Arial Black" pitchFamily="34" charset="0"/>
              </a:rPr>
              <a:t> </a:t>
            </a:r>
            <a:r>
              <a:rPr lang="en-US" sz="3000" dirty="0" err="1">
                <a:latin typeface="Arial Black" pitchFamily="34" charset="0"/>
              </a:rPr>
              <a:t>esencial</a:t>
            </a:r>
            <a:r>
              <a:rPr lang="en-US" sz="3000" dirty="0">
                <a:latin typeface="Arial Black" pitchFamily="34" charset="0"/>
              </a:rPr>
              <a:t> (20+ </a:t>
            </a:r>
            <a:r>
              <a:rPr lang="en-US" sz="3000" dirty="0" err="1">
                <a:latin typeface="Arial Black" pitchFamily="34" charset="0"/>
              </a:rPr>
              <a:t>investigados</a:t>
            </a:r>
            <a:r>
              <a:rPr lang="en-US" sz="3000" dirty="0">
                <a:latin typeface="Arial Black" pitchFamily="34" charset="0"/>
              </a:rPr>
              <a:t>)</a:t>
            </a:r>
          </a:p>
          <a:p>
            <a:r>
              <a:rPr lang="en-US" sz="3000" dirty="0" err="1">
                <a:latin typeface="Arial Black" pitchFamily="34" charset="0"/>
              </a:rPr>
              <a:t>Alcoholes</a:t>
            </a:r>
            <a:endParaRPr lang="en-US" sz="3000" dirty="0">
              <a:latin typeface="Arial Black" pitchFamily="34" charset="0"/>
            </a:endParaRPr>
          </a:p>
          <a:p>
            <a:r>
              <a:rPr lang="en-US" sz="3000" dirty="0" err="1">
                <a:latin typeface="Arial Black" pitchFamily="34" charset="0"/>
              </a:rPr>
              <a:t>Cetonas</a:t>
            </a:r>
            <a:r>
              <a:rPr lang="en-US" sz="3000" dirty="0">
                <a:latin typeface="Arial Black" pitchFamily="34" charset="0"/>
              </a:rPr>
              <a:t> (Smart Block)</a:t>
            </a:r>
          </a:p>
          <a:p>
            <a:r>
              <a:rPr lang="en-US" sz="3000" dirty="0" err="1">
                <a:latin typeface="Arial Black" pitchFamily="34" charset="0"/>
              </a:rPr>
              <a:t>Peróxido</a:t>
            </a:r>
            <a:r>
              <a:rPr lang="en-US" sz="3000" dirty="0">
                <a:latin typeface="Arial Black" pitchFamily="34" charset="0"/>
              </a:rPr>
              <a:t> de </a:t>
            </a:r>
            <a:r>
              <a:rPr lang="en-US" sz="3000" dirty="0" err="1">
                <a:latin typeface="Arial Black" pitchFamily="34" charset="0"/>
              </a:rPr>
              <a:t>hidrógeno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987" y="28457"/>
            <a:ext cx="10341684" cy="1595949"/>
          </a:xfrm>
        </p:spPr>
        <p:txBody>
          <a:bodyPr/>
          <a:lstStyle/>
          <a:p>
            <a:r>
              <a:rPr lang="en-US" sz="4400" dirty="0" err="1"/>
              <a:t>Capacidades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br>
              <a:rPr lang="en-US" sz="4400" dirty="0"/>
            </a:br>
            <a:r>
              <a:rPr lang="es-ES" sz="4400" dirty="0"/>
              <a:t>Opciones de tamaño de estudio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97481" y="2029311"/>
            <a:ext cx="4337304" cy="3877056"/>
          </a:xfrm>
        </p:spPr>
        <p:txBody>
          <a:bodyPr/>
          <a:lstStyle/>
          <a:p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Compartimiento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independiente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dirty="0"/>
              <a:t>– 6000#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201" y="2057614"/>
            <a:ext cx="4267200" cy="3877056"/>
          </a:xfrm>
        </p:spPr>
        <p:txBody>
          <a:bodyPr/>
          <a:lstStyle/>
          <a:p>
            <a:pPr algn="ctr"/>
            <a:r>
              <a:rPr lang="es-ES" dirty="0"/>
              <a:t>Monitoreo computarizado y captura de datos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02220" y="590621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Black" pitchFamily="34" charset="0"/>
              </a:rPr>
              <a:t>6 contenedores independientes, capaces de replicar estudios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02220" y="2895600"/>
            <a:ext cx="3607162" cy="2909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65" y="2895600"/>
            <a:ext cx="49108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58" y="228600"/>
            <a:ext cx="10341684" cy="1319606"/>
          </a:xfrm>
        </p:spPr>
        <p:txBody>
          <a:bodyPr/>
          <a:lstStyle/>
          <a:p>
            <a:r>
              <a:rPr lang="en-US" sz="4400" dirty="0" err="1"/>
              <a:t>Capacidades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br>
              <a:rPr lang="en-US" sz="4400" dirty="0"/>
            </a:br>
            <a:r>
              <a:rPr lang="es-ES" sz="4400" dirty="0"/>
              <a:t>Opciones de tamaño de estudio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15876" y="2257313"/>
            <a:ext cx="2635624" cy="502920"/>
          </a:xfrm>
        </p:spPr>
        <p:txBody>
          <a:bodyPr/>
          <a:lstStyle/>
          <a:p>
            <a:r>
              <a:rPr lang="en-US" dirty="0" err="1"/>
              <a:t>Barriles</a:t>
            </a:r>
            <a:r>
              <a:rPr lang="en-US" dirty="0"/>
              <a:t> 200 </a:t>
            </a:r>
            <a:r>
              <a:rPr lang="en-US" dirty="0" err="1"/>
              <a:t>lb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93535" y="2248796"/>
            <a:ext cx="3782589" cy="519953"/>
          </a:xfrm>
        </p:spPr>
        <p:txBody>
          <a:bodyPr/>
          <a:lstStyle/>
          <a:p>
            <a:r>
              <a:rPr lang="en-US" dirty="0" err="1"/>
              <a:t>Latas</a:t>
            </a:r>
            <a:r>
              <a:rPr lang="en-US" dirty="0"/>
              <a:t> de </a:t>
            </a:r>
            <a:r>
              <a:rPr lang="en-US" dirty="0" err="1"/>
              <a:t>munición</a:t>
            </a:r>
            <a:r>
              <a:rPr lang="en-US" dirty="0"/>
              <a:t> 35 </a:t>
            </a:r>
            <a:r>
              <a:rPr lang="en-US" dirty="0" err="1"/>
              <a:t>lb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3" y="2743200"/>
            <a:ext cx="291465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40756"/>
            <a:ext cx="4674020" cy="34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158" y="251012"/>
            <a:ext cx="10341684" cy="1292712"/>
          </a:xfrm>
        </p:spPr>
        <p:txBody>
          <a:bodyPr/>
          <a:lstStyle/>
          <a:p>
            <a:r>
              <a:rPr lang="en-US" sz="4400" dirty="0" err="1"/>
              <a:t>Capacidades</a:t>
            </a:r>
            <a:r>
              <a:rPr lang="en-US" sz="4400" dirty="0"/>
              <a:t> de </a:t>
            </a:r>
            <a:r>
              <a:rPr lang="en-US" sz="4400" dirty="0" err="1"/>
              <a:t>Investigación</a:t>
            </a:r>
            <a:br>
              <a:rPr lang="en-US" sz="4400" dirty="0"/>
            </a:br>
            <a:r>
              <a:rPr lang="es-ES" sz="4400" dirty="0"/>
              <a:t>Opciones de tamaño de estudio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662518" y="2230419"/>
            <a:ext cx="2124635" cy="426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Jarras – 4 </a:t>
            </a:r>
            <a:r>
              <a:rPr lang="en-US" dirty="0" err="1"/>
              <a:t>lb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814879" y="2250141"/>
            <a:ext cx="2296041" cy="4168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Jarras – 0.5 </a:t>
            </a:r>
            <a:r>
              <a:rPr lang="en-US" dirty="0" err="1"/>
              <a:t>lb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67000"/>
            <a:ext cx="302895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43225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6191" y="1299883"/>
            <a:ext cx="10339617" cy="1430208"/>
          </a:xfrm>
        </p:spPr>
        <p:txBody>
          <a:bodyPr/>
          <a:lstStyle/>
          <a:p>
            <a:r>
              <a:rPr lang="en-US" sz="4400" dirty="0" err="1">
                <a:latin typeface="Arial Black" pitchFamily="34" charset="0"/>
              </a:rPr>
              <a:t>Capacidades</a:t>
            </a:r>
            <a:r>
              <a:rPr lang="en-US" sz="4400" dirty="0">
                <a:latin typeface="Arial Black" pitchFamily="34" charset="0"/>
              </a:rPr>
              <a:t> de </a:t>
            </a:r>
            <a:r>
              <a:rPr lang="en-US" sz="4400" dirty="0" err="1">
                <a:latin typeface="Arial Black" pitchFamily="34" charset="0"/>
              </a:rPr>
              <a:t>Investigación</a:t>
            </a:r>
            <a:br>
              <a:rPr lang="en-US" sz="4400" dirty="0">
                <a:latin typeface="Arial Black" pitchFamily="34" charset="0"/>
              </a:rPr>
            </a:br>
            <a:r>
              <a:rPr lang="en-US" sz="4400" dirty="0" err="1">
                <a:latin typeface="Arial Black" pitchFamily="34" charset="0"/>
              </a:rPr>
              <a:t>Manipulación</a:t>
            </a:r>
            <a:r>
              <a:rPr lang="en-US" sz="4400" dirty="0">
                <a:latin typeface="Arial Black" pitchFamily="34" charset="0"/>
              </a:rPr>
              <a:t> Ambiental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23249" y="3767316"/>
            <a:ext cx="7734747" cy="270968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Arial Black" pitchFamily="34" charset="0"/>
              </a:rPr>
              <a:t>5 </a:t>
            </a:r>
            <a:r>
              <a:rPr lang="en-US" sz="3200" dirty="0" err="1">
                <a:latin typeface="Arial Black" pitchFamily="34" charset="0"/>
              </a:rPr>
              <a:t>factores</a:t>
            </a:r>
            <a:r>
              <a:rPr lang="en-US" sz="3200" dirty="0">
                <a:latin typeface="Arial Black" pitchFamily="34" charset="0"/>
              </a:rPr>
              <a:t> a manipular:</a:t>
            </a: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>
                <a:latin typeface="Arial Black" pitchFamily="34" charset="0"/>
              </a:rPr>
              <a:t> </a:t>
            </a:r>
            <a:r>
              <a:rPr lang="es-ES" sz="2900" dirty="0">
                <a:latin typeface="Arial Black" pitchFamily="34" charset="0"/>
              </a:rPr>
              <a:t>Temperatura</a:t>
            </a:r>
          </a:p>
          <a:p>
            <a:r>
              <a:rPr lang="es-ES" sz="2900" dirty="0">
                <a:latin typeface="Arial Black" pitchFamily="34" charset="0"/>
              </a:rPr>
              <a:t>Oxígeno</a:t>
            </a:r>
          </a:p>
          <a:p>
            <a:r>
              <a:rPr lang="es-ES" sz="2900" dirty="0">
                <a:latin typeface="Arial Black" pitchFamily="34" charset="0"/>
              </a:rPr>
              <a:t>Dióxido de carbono</a:t>
            </a:r>
          </a:p>
          <a:p>
            <a:r>
              <a:rPr lang="es-ES" sz="2900" dirty="0">
                <a:latin typeface="Arial Black" pitchFamily="34" charset="0"/>
              </a:rPr>
              <a:t>Humedad</a:t>
            </a:r>
          </a:p>
          <a:p>
            <a:r>
              <a:rPr lang="es-ES" sz="2900" dirty="0">
                <a:latin typeface="Arial Black" pitchFamily="34" charset="0"/>
              </a:rPr>
              <a:t>Ventilación</a:t>
            </a:r>
          </a:p>
        </p:txBody>
      </p:sp>
    </p:spTree>
    <p:extLst>
      <p:ext uri="{BB962C8B-B14F-4D97-AF65-F5344CB8AC3E}">
        <p14:creationId xmlns:p14="http://schemas.microsoft.com/office/powerpoint/2010/main" val="339788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58" y="310180"/>
            <a:ext cx="10341684" cy="1054250"/>
          </a:xfrm>
        </p:spPr>
        <p:txBody>
          <a:bodyPr/>
          <a:lstStyle/>
          <a:p>
            <a:r>
              <a:rPr lang="en-US" sz="4400" dirty="0" err="1"/>
              <a:t>Experiencia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vivo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55" y="2239964"/>
            <a:ext cx="2895541" cy="3876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209801"/>
            <a:ext cx="4280563" cy="2993845"/>
          </a:xfrm>
        </p:spPr>
      </p:pic>
      <p:sp>
        <p:nvSpPr>
          <p:cNvPr id="3" name="TextBox 2"/>
          <p:cNvSpPr txBox="1"/>
          <p:nvPr/>
        </p:nvSpPr>
        <p:spPr>
          <a:xfrm>
            <a:off x="5759782" y="5316070"/>
            <a:ext cx="4648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Black" pitchFamily="34" charset="0"/>
              </a:rPr>
              <a:t>Investigación realizada sobre </a:t>
            </a:r>
          </a:p>
          <a:p>
            <a:pPr algn="ctr"/>
            <a:r>
              <a:rPr lang="es-ES" sz="2000" dirty="0">
                <a:latin typeface="Arial Black" pitchFamily="34" charset="0"/>
              </a:rPr>
              <a:t>Impacto de las condiciones de campo sobre semillas y almacenamiento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20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553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Black</vt:lpstr>
      <vt:lpstr>Book Antiqua</vt:lpstr>
      <vt:lpstr>Roboto</vt:lpstr>
      <vt:lpstr>Wingdings</vt:lpstr>
      <vt:lpstr>Hardcover</vt:lpstr>
      <vt:lpstr>1,4GROUP Investigación y Desarrollo</vt:lpstr>
      <vt:lpstr>Centro de Investigación</vt:lpstr>
      <vt:lpstr>Enfoque de investigación único en 1,4GROUP </vt:lpstr>
      <vt:lpstr> Investigación realizada sobre numerosas fórmulas químicas</vt:lpstr>
      <vt:lpstr>Capacidades de Investigación Opciones de tamaño de estudio</vt:lpstr>
      <vt:lpstr>Capacidades de Investigación Opciones de tamaño de estudio</vt:lpstr>
      <vt:lpstr>Capacidades de Investigación Opciones de tamaño de estudio</vt:lpstr>
      <vt:lpstr>Capacidades de Investigación Manipulación Ambiental</vt:lpstr>
      <vt:lpstr>Experiencia en vivo</vt:lpstr>
      <vt:lpstr>Índice de brote</vt:lpstr>
      <vt:lpstr>Objetivos de Investigación</vt:lpstr>
      <vt:lpstr>Recopilación de datos de investigación</vt:lpstr>
      <vt:lpstr>Resultados de Investigación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1,4GROUP Investigación y Desarrollo</dc:title>
  <dc:creator>Dylan Leoni</dc:creator>
  <cp:lastModifiedBy>Jennifer Bills</cp:lastModifiedBy>
  <cp:revision>6</cp:revision>
  <dcterms:created xsi:type="dcterms:W3CDTF">2023-07-03T14:44:28Z</dcterms:created>
  <dcterms:modified xsi:type="dcterms:W3CDTF">2023-07-21T15:56:18Z</dcterms:modified>
</cp:coreProperties>
</file>